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6858000" cx="9144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62" roundtripDataSignature="AMtx7mhzmrrcNF9EkQO37pL81TVatwvuq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6" name="Gordon W Down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BE8D124-1AA3-47B2-BE01-A7F868D73496}">
  <a:tblStyle styleId="{BBE8D124-1AA3-47B2-BE01-A7F868D7349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DE44947-8010-4DC5-9417-F8DD0DA2DFC6}" styleName="Table_1">
    <a:wholeTbl>
      <a:tcTxStyle b="off" i="off">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72365B1-76F2-4269-8F62-A869AB17B16C}"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customschemas.google.com/relationships/presentationmetadata" Target="metadata"/><Relationship Id="rId61" Type="http://schemas.openxmlformats.org/officeDocument/2006/relationships/slide" Target="slides/slide54.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3-03T22:24:54.877">
    <p:pos x="6000" y="0"/>
    <p:text>need to update figure to have "Pass" for passed tests</p:text>
    <p:extLst>
      <p:ext uri="{C676402C-5697-4E1C-873F-D02D1690AC5C}">
        <p15:threadingInfo timeZoneBias="0"/>
      </p:ext>
      <p:ext uri="http://customooxmlschemas.google.com/">
        <go:slidesCustomData xmlns:go="http://customooxmlschemas.google.com/" commentPostId="AAAAJLAyobQ"/>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20-03-03T21:28:25.109">
    <p:pos x="6000" y="0"/>
    <p:text>This information already covered in slide 5.1</p:text>
    <p:extLst>
      <p:ext uri="{C676402C-5697-4E1C-873F-D02D1690AC5C}">
        <p15:threadingInfo timeZoneBias="0"/>
      </p:ext>
      <p:ext uri="http://customooxmlschemas.google.com/">
        <go:slidesCustomData xmlns:go="http://customooxmlschemas.google.com/" commentPostId="AAAAJLAyoJc"/>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20-03-03T10:50:10.122">
    <p:pos x="6000" y="0"/>
    <p:text>Question for the group: how much technical debt is this?</p:text>
    <p:extLst>
      <p:ext uri="{C676402C-5697-4E1C-873F-D02D1690AC5C}">
        <p15:threadingInfo timeZoneBias="0"/>
      </p:ext>
      <p:ext uri="http://customooxmlschemas.google.com/">
        <go:slidesCustomData xmlns:go="http://customooxmlschemas.google.com/" commentPostId="AAAAJK_SXXc"/>
      </p:ext>
    </p:extLst>
  </p:cm>
  <p:cm authorId="0" idx="4" dt="2020-03-03T21:40:13.703">
    <p:pos x="6000" y="100"/>
    <p:text>remove SRs that were ocmpleted (log?)</p:text>
    <p:extLst>
      <p:ext uri="{C676402C-5697-4E1C-873F-D02D1690AC5C}">
        <p15:threadingInfo timeZoneBias="0"/>
      </p:ext>
      <p:ext uri="http://customooxmlschemas.google.com/">
        <go:slidesCustomData xmlns:go="http://customooxmlschemas.google.com/" commentPostId="AAAAJLAyoPA"/>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20-03-03T11:36:21.442">
    <p:pos x="6000" y="0"/>
    <p:text>MUST:add reference to change table</p:text>
    <p:extLst>
      <p:ext uri="{C676402C-5697-4E1C-873F-D02D1690AC5C}">
        <p15:threadingInfo timeZoneBias="0"/>
      </p:ext>
      <p:ext uri="http://customooxmlschemas.google.com/">
        <go:slidesCustomData xmlns:go="http://customooxmlschemas.google.com/" commentPostId="AAAAJK_SXXQ"/>
      </p:ext>
    </p:extLst>
  </p:cm>
  <p:cm authorId="0" idx="6" dt="2020-03-03T11:36:21.442">
    <p:pos x="6000" y="0"/>
    <p:text>from slide 14</p:text>
    <p:extLst>
      <p:ext uri="{C676402C-5697-4E1C-873F-D02D1690AC5C}">
        <p15:threadingInfo timeZoneBias="0">
          <p15:parentCm authorId="0" idx="5"/>
        </p15:threadingInfo>
      </p:ext>
      <p:ext uri="http://customooxmlschemas.google.com/">
        <go:slidesCustomData xmlns:go="http://customooxmlschemas.google.com/" commentPostId="AAAAJK_SXX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3037840" cy="464820"/>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0939" y="0"/>
            <a:ext cx="3037840" cy="464820"/>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8829966"/>
            <a:ext cx="3037840" cy="464820"/>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0939" y="8829966"/>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71" name="Google Shape;71;p1:notes"/>
          <p:cNvSpPr/>
          <p:nvPr>
            <p:ph idx="2" type="sldImg"/>
          </p:nvPr>
        </p:nvSpPr>
        <p:spPr>
          <a:xfrm>
            <a:off x="1402080" y="1162050"/>
            <a:ext cx="42063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6" name="Google Shape;146;p1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The point here is to make clear to the panel that we understand what we did for this review so that we are one step closer to our final design. The rationale for our work is based of mitigating risks, completing system requirements, and developing critical technology.</a:t>
            </a:r>
            <a:endParaRPr/>
          </a:p>
        </p:txBody>
      </p:sp>
      <p:sp>
        <p:nvSpPr>
          <p:cNvPr id="147" name="Google Shape;147;p10: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1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6" name="Google Shape;156;p1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The point here is to show the panel we have a full decomposition of system requirements but there is no need to read it all. Rather emphasize on what requirements have been recently modified or decomposed.</a:t>
            </a:r>
            <a:endParaRPr/>
          </a:p>
        </p:txBody>
      </p:sp>
      <p:sp>
        <p:nvSpPr>
          <p:cNvPr id="157" name="Google Shape;157;p11: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2: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5" name="Google Shape;165;p1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The point here is to show the panel we have a full decomposition of system requirements but there is no need to read it all. Rather emphasize on what requirements have been recently modified or decomposed.</a:t>
            </a:r>
            <a:endParaRPr/>
          </a:p>
        </p:txBody>
      </p:sp>
      <p:sp>
        <p:nvSpPr>
          <p:cNvPr id="166" name="Google Shape;166;p12: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3: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4" name="Google Shape;174;p13: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175" name="Google Shape;175;p13: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5: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1" name="Google Shape;181;p1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Objective here is to explain what is new of this TDP release</a:t>
            </a:r>
            <a:endParaRPr/>
          </a:p>
        </p:txBody>
      </p:sp>
      <p:sp>
        <p:nvSpPr>
          <p:cNvPr id="182" name="Google Shape;182;p15: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7: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0" name="Google Shape;190;p1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Here we present a table with all the engineering changes made to our system. The rubric talks about red-lines which I am unsure of what they are but it says we need to incorporate them somehow</a:t>
            </a:r>
            <a:endParaRPr/>
          </a:p>
        </p:txBody>
      </p:sp>
      <p:sp>
        <p:nvSpPr>
          <p:cNvPr id="191" name="Google Shape;191;p17: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0" name="Google Shape;200;p1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201" name="Google Shape;201;p18: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2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7" name="Google Shape;207;p2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208" name="Google Shape;208;p20: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2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7" name="Google Shape;217;p2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218" name="Google Shape;218;p21: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22: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6" name="Google Shape;226;p2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Objective here is to present the new results and new test procedures we have made. No need to go deep when speaking, just simple overview but include all information</a:t>
            </a:r>
            <a:endParaRPr/>
          </a:p>
        </p:txBody>
      </p:sp>
      <p:sp>
        <p:nvSpPr>
          <p:cNvPr id="227" name="Google Shape;227;p22: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15000"/>
              </a:lnSpc>
              <a:spcBef>
                <a:spcPts val="0"/>
              </a:spcBef>
              <a:spcAft>
                <a:spcPts val="0"/>
              </a:spcAft>
              <a:buSzPts val="1400"/>
              <a:buNone/>
            </a:pPr>
            <a:r>
              <a:rPr lang="en-US" sz="1800"/>
              <a:t>Give overview of the goals of the review (not the iteration)</a:t>
            </a:r>
            <a:endParaRPr sz="18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78" name="Google Shape;78;p2:notes"/>
          <p:cNvSpPr/>
          <p:nvPr>
            <p:ph idx="2" type="sldImg"/>
          </p:nvPr>
        </p:nvSpPr>
        <p:spPr>
          <a:xfrm>
            <a:off x="1402080" y="1162050"/>
            <a:ext cx="42063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23: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5" name="Google Shape;235;p23: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236" name="Google Shape;236;p23: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24: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5" name="Google Shape;245;p2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246" name="Google Shape;246;p24: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80f9862b73_2_3: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5" name="Google Shape;255;g80f9862b73_2_3: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Explain the numbers we need to reach in the tests to fully verify the SDNS. Point to SRVM for visual assistance</a:t>
            </a:r>
            <a:endParaRPr/>
          </a:p>
        </p:txBody>
      </p:sp>
      <p:sp>
        <p:nvSpPr>
          <p:cNvPr id="256" name="Google Shape;256;g80f9862b73_2_3: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2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4" name="Google Shape;264;p2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265" name="Google Shape;265;p26: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27: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1" name="Google Shape;271;p2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Here we explain what system requirements are missing verification as well as relating this to our final ConOps in terms of what verifying these system requirements allow the system to do (detect seizures or grow from the open source community). </a:t>
            </a:r>
            <a:endParaRPr/>
          </a:p>
        </p:txBody>
      </p:sp>
      <p:sp>
        <p:nvSpPr>
          <p:cNvPr id="272" name="Google Shape;272;p27: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2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5" name="Google Shape;285;p2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Here we explain what system requirements are missing verification as well as relating this to our final ConOps in terms of what verifying these system requirements allow the system to do (detect seizures or grow from the open source community). </a:t>
            </a:r>
            <a:endParaRPr/>
          </a:p>
        </p:txBody>
      </p:sp>
      <p:sp>
        <p:nvSpPr>
          <p:cNvPr id="286" name="Google Shape;286;p28: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9: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9" name="Google Shape;299;p2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Here we explain what system requirements are missing verification as well as relating this to our final ConOps in terms of what verifying these system requirements allow the system to do (detect seizures or grow from the open source community). </a:t>
            </a:r>
            <a:endParaRPr/>
          </a:p>
        </p:txBody>
      </p:sp>
      <p:sp>
        <p:nvSpPr>
          <p:cNvPr id="300" name="Google Shape;300;p29: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3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8" name="Google Shape;318;p3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319" name="Google Shape;319;p30: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3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5" name="Google Shape;325;p3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Give overview of hardware for FAR, highlighting changes and components and subsystems not yet developed.</a:t>
            </a:r>
            <a:endParaRPr/>
          </a:p>
        </p:txBody>
      </p:sp>
      <p:sp>
        <p:nvSpPr>
          <p:cNvPr id="326" name="Google Shape;326;p31: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32: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6" name="Google Shape;336;p3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Explain the software components and their interactions that allow the SDNS to function. Highlight changes and advancements mostly</a:t>
            </a:r>
            <a:endParaRPr/>
          </a:p>
        </p:txBody>
      </p:sp>
      <p:sp>
        <p:nvSpPr>
          <p:cNvPr id="337" name="Google Shape;337;p32: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1402080" y="1162050"/>
            <a:ext cx="42063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3: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15000"/>
              </a:lnSpc>
              <a:spcBef>
                <a:spcPts val="0"/>
              </a:spcBef>
              <a:spcAft>
                <a:spcPts val="0"/>
              </a:spcAft>
              <a:buSzPts val="1400"/>
              <a:buNone/>
            </a:pPr>
            <a:r>
              <a:t/>
            </a:r>
            <a:endParaRPr/>
          </a:p>
        </p:txBody>
      </p:sp>
      <p:sp>
        <p:nvSpPr>
          <p:cNvPr id="87" name="Google Shape;87;p3: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33: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6" name="Google Shape;346;p33: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Explain the software components and their interactions that allow the SDNS to function. Highlight changes and advancements mostly</a:t>
            </a:r>
            <a:endParaRPr/>
          </a:p>
        </p:txBody>
      </p:sp>
      <p:sp>
        <p:nvSpPr>
          <p:cNvPr id="347" name="Google Shape;347;p33: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34: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6" name="Google Shape;356;p3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Explain the software components and their interactions that allow the SDNS to function. Highlight changes and advancements mostly</a:t>
            </a:r>
            <a:endParaRPr/>
          </a:p>
        </p:txBody>
      </p:sp>
      <p:sp>
        <p:nvSpPr>
          <p:cNvPr id="357" name="Google Shape;357;p34: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35: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6" name="Google Shape;366;p3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Explain the software components and their interactions that allow the SDNS to function. Highlight changes and advancements mostly</a:t>
            </a:r>
            <a:endParaRPr/>
          </a:p>
        </p:txBody>
      </p:sp>
      <p:sp>
        <p:nvSpPr>
          <p:cNvPr id="367" name="Google Shape;367;p35: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3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6" name="Google Shape;376;p3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Explain the software components and their interactions that allow the SDNS to function. Highlight changes and advancements mostly</a:t>
            </a:r>
            <a:endParaRPr/>
          </a:p>
        </p:txBody>
      </p:sp>
      <p:sp>
        <p:nvSpPr>
          <p:cNvPr id="377" name="Google Shape;377;p36: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37: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7" name="Google Shape;387;p3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Explain the software components and their interactions that allow the SDNS to function. Highlight changes and advancements mostly</a:t>
            </a:r>
            <a:endParaRPr/>
          </a:p>
        </p:txBody>
      </p:sp>
      <p:sp>
        <p:nvSpPr>
          <p:cNvPr id="388" name="Google Shape;388;p37: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3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7" name="Google Shape;397;p3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Explain how the connection between the Smartphone and the Mini PC works highlighting rationale for this network architecture.</a:t>
            </a:r>
            <a:endParaRPr/>
          </a:p>
        </p:txBody>
      </p:sp>
      <p:sp>
        <p:nvSpPr>
          <p:cNvPr id="398" name="Google Shape;398;p38: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0f9862b73_1_57: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0f9862b73_1_57:notes"/>
          <p:cNvSpPr txBox="1"/>
          <p:nvPr>
            <p:ph idx="1" type="body"/>
          </p:nvPr>
        </p:nvSpPr>
        <p:spPr>
          <a:xfrm>
            <a:off x="701040" y="4415790"/>
            <a:ext cx="5608200" cy="4183500"/>
          </a:xfrm>
          <a:prstGeom prst="rect">
            <a:avLst/>
          </a:prstGeom>
        </p:spPr>
        <p:txBody>
          <a:bodyPr anchorCtr="0" anchor="t" bIns="46575" lIns="93150" spcFirstLastPara="1" rIns="93150" wrap="square" tIns="46575">
            <a:noAutofit/>
          </a:bodyPr>
          <a:lstStyle/>
          <a:p>
            <a:pPr indent="0" lvl="0" marL="0" rtl="0" algn="l">
              <a:spcBef>
                <a:spcPts val="360"/>
              </a:spcBef>
              <a:spcAft>
                <a:spcPts val="0"/>
              </a:spcAft>
              <a:buNone/>
            </a:pPr>
            <a:r>
              <a:t/>
            </a:r>
            <a:endParaRPr/>
          </a:p>
        </p:txBody>
      </p:sp>
      <p:sp>
        <p:nvSpPr>
          <p:cNvPr id="408" name="Google Shape;408;g80f9862b73_1_57:notes"/>
          <p:cNvSpPr txBox="1"/>
          <p:nvPr>
            <p:ph idx="12" type="sldNum"/>
          </p:nvPr>
        </p:nvSpPr>
        <p:spPr>
          <a:xfrm>
            <a:off x="3970939" y="8829966"/>
            <a:ext cx="3037800" cy="4647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39: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6" name="Google Shape;416;p3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Explain how the connection between the Smartphone and the Mini PC works highlighting rationale for this network architecture.</a:t>
            </a:r>
            <a:endParaRPr/>
          </a:p>
        </p:txBody>
      </p:sp>
      <p:sp>
        <p:nvSpPr>
          <p:cNvPr id="417" name="Google Shape;417;p39: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80f9862b73_1_4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0f9862b73_1_46:notes"/>
          <p:cNvSpPr txBox="1"/>
          <p:nvPr>
            <p:ph idx="1" type="body"/>
          </p:nvPr>
        </p:nvSpPr>
        <p:spPr>
          <a:xfrm>
            <a:off x="701040" y="4415790"/>
            <a:ext cx="5608200" cy="4183500"/>
          </a:xfrm>
          <a:prstGeom prst="rect">
            <a:avLst/>
          </a:prstGeom>
        </p:spPr>
        <p:txBody>
          <a:bodyPr anchorCtr="0" anchor="t" bIns="46575" lIns="93150" spcFirstLastPara="1" rIns="93150" wrap="square" tIns="46575">
            <a:noAutofit/>
          </a:bodyPr>
          <a:lstStyle/>
          <a:p>
            <a:pPr indent="0" lvl="0" marL="0" rtl="0" algn="l">
              <a:spcBef>
                <a:spcPts val="360"/>
              </a:spcBef>
              <a:spcAft>
                <a:spcPts val="0"/>
              </a:spcAft>
              <a:buNone/>
            </a:pPr>
            <a:r>
              <a:t/>
            </a:r>
            <a:endParaRPr/>
          </a:p>
        </p:txBody>
      </p:sp>
      <p:sp>
        <p:nvSpPr>
          <p:cNvPr id="426" name="Google Shape;426;g80f9862b73_1_46:notes"/>
          <p:cNvSpPr txBox="1"/>
          <p:nvPr>
            <p:ph idx="12" type="sldNum"/>
          </p:nvPr>
        </p:nvSpPr>
        <p:spPr>
          <a:xfrm>
            <a:off x="3970939" y="8829966"/>
            <a:ext cx="3037800" cy="4647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4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5" name="Google Shape;435;p4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436" name="Google Shape;436;p40: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 name="Google Shape;95;p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96" name="Google Shape;96;p4: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0fd8ed648_4_4: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2" name="Google Shape;442;g80fd8ed648_4_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Here we need to get our risk assessment right, being careful with which is our top risks, which have been retired from our top risks (throughput has decreased greatly in risk I would say and data collection and relying on external entities has increased, but with a sound mitigation plan of change of scope)</a:t>
            </a:r>
            <a:endParaRPr/>
          </a:p>
        </p:txBody>
      </p:sp>
      <p:sp>
        <p:nvSpPr>
          <p:cNvPr id="443" name="Google Shape;443;g80fd8ed648_4_4: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4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2" name="Google Shape;452;p4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Here we need to get our risk assessment right, being careful with which is our top risks, which have been retired from our top risks (throughput has decreased greatly in risk I would say and data collection and relying on external entities has increased, but with a sound mitigation plan of change of scope)</a:t>
            </a:r>
            <a:endParaRPr/>
          </a:p>
        </p:txBody>
      </p:sp>
      <p:sp>
        <p:nvSpPr>
          <p:cNvPr id="453" name="Google Shape;453;p41: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80fd8ed648_2_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1" name="Google Shape;461;g80fd8ed648_2_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Here we need to get our risk assessment right, being careful with which is our top risks, which have been retired from our top risks (throughput has decreased greatly in risk I would say and data collection and relying on external entities has increased, but with a sound mitigation plan of change of scope)</a:t>
            </a:r>
            <a:endParaRPr/>
          </a:p>
        </p:txBody>
      </p:sp>
      <p:sp>
        <p:nvSpPr>
          <p:cNvPr id="462" name="Google Shape;462;g80fd8ed648_2_8: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42: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3" name="Google Shape;473;p4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474" name="Google Shape;474;p42: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43: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0" name="Google Shape;480;p43: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The purpose here is to give an overview of what we have done so far, and what it is left to do and prove that we can complete the work. Explain if we have technical debt and if we can catch up</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Clr>
                <a:schemeClr val="dk1"/>
              </a:buClr>
              <a:buSzPts val="1100"/>
              <a:buFont typeface="Arial"/>
              <a:buNone/>
            </a:pPr>
            <a:r>
              <a:rPr lang="en-US"/>
              <a:t>Include schedule similar to CDR presentation but updated to highlight what we have completed and what’s left. Should agree with slides 9 and 20 (2.1 and 5.1).</a:t>
            </a:r>
            <a:endParaRPr/>
          </a:p>
          <a:p>
            <a:pPr indent="0" lvl="0" marL="0" rtl="0" algn="l">
              <a:lnSpc>
                <a:spcPct val="100000"/>
              </a:lnSpc>
              <a:spcBef>
                <a:spcPts val="360"/>
              </a:spcBef>
              <a:spcAft>
                <a:spcPts val="0"/>
              </a:spcAft>
              <a:buClr>
                <a:schemeClr val="dk1"/>
              </a:buClr>
              <a:buSzPts val="1100"/>
              <a:buFont typeface="Arial"/>
              <a:buNone/>
            </a:pPr>
            <a:r>
              <a:rPr lang="en-US"/>
              <a:t>Talk about story points in previous sprints for ISR and how they will compare to our estimate of story points for upcoming sprints to show we can complete the work like how many hours have we been putting into sprints and how many we estimate we need for the next sprints</a:t>
            </a:r>
            <a:endParaRPr/>
          </a:p>
          <a:p>
            <a:pPr indent="0" lvl="0" marL="0" rtl="0" algn="l">
              <a:lnSpc>
                <a:spcPct val="100000"/>
              </a:lnSpc>
              <a:spcBef>
                <a:spcPts val="360"/>
              </a:spcBef>
              <a:spcAft>
                <a:spcPts val="0"/>
              </a:spcAft>
              <a:buSzPts val="1400"/>
              <a:buNone/>
            </a:pPr>
            <a:r>
              <a:rPr lang="en-US"/>
              <a:t>Discuss Technical Debt if any</a:t>
            </a:r>
            <a:endParaRPr/>
          </a:p>
        </p:txBody>
      </p:sp>
      <p:sp>
        <p:nvSpPr>
          <p:cNvPr id="481" name="Google Shape;481;p43: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80fd8ed648_4_19: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9" name="Google Shape;489;g80fd8ed648_4_1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The purpose here is to give an overview of what we have done so far, and what it is left to do and prove that we can complete the work. Explain if we have technical debt and if we can catch up</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Clr>
                <a:schemeClr val="dk1"/>
              </a:buClr>
              <a:buSzPts val="1100"/>
              <a:buFont typeface="Arial"/>
              <a:buNone/>
            </a:pPr>
            <a:r>
              <a:rPr lang="en-US"/>
              <a:t>Include schedule similar to CDR presentation but updated to highlight what we have completed and what’s left. Should agree with slides 9 and 20 (2.1 and 5.1).</a:t>
            </a:r>
            <a:endParaRPr/>
          </a:p>
          <a:p>
            <a:pPr indent="0" lvl="0" marL="0" rtl="0" algn="l">
              <a:lnSpc>
                <a:spcPct val="100000"/>
              </a:lnSpc>
              <a:spcBef>
                <a:spcPts val="360"/>
              </a:spcBef>
              <a:spcAft>
                <a:spcPts val="0"/>
              </a:spcAft>
              <a:buClr>
                <a:schemeClr val="dk1"/>
              </a:buClr>
              <a:buSzPts val="1100"/>
              <a:buFont typeface="Arial"/>
              <a:buNone/>
            </a:pPr>
            <a:r>
              <a:rPr lang="en-US"/>
              <a:t>Talk about story points in previous sprints for ISR and how they will compare to our estimate of story points for upcoming sprints to show we can complete the work like how many hours have we been putting into sprints and how many we estimate we need for the next sprints</a:t>
            </a:r>
            <a:endParaRPr/>
          </a:p>
          <a:p>
            <a:pPr indent="0" lvl="0" marL="0" rtl="0" algn="l">
              <a:lnSpc>
                <a:spcPct val="100000"/>
              </a:lnSpc>
              <a:spcBef>
                <a:spcPts val="360"/>
              </a:spcBef>
              <a:spcAft>
                <a:spcPts val="0"/>
              </a:spcAft>
              <a:buSzPts val="1400"/>
              <a:buNone/>
            </a:pPr>
            <a:r>
              <a:rPr lang="en-US"/>
              <a:t>Discuss Technical Debt if any</a:t>
            </a:r>
            <a:endParaRPr/>
          </a:p>
        </p:txBody>
      </p:sp>
      <p:sp>
        <p:nvSpPr>
          <p:cNvPr id="490" name="Google Shape;490;g80fd8ed648_4_19: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44: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8" name="Google Shape;498;p4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Goal is to explain why we can complete the project in terms of cost</a:t>
            </a:r>
            <a:endParaRPr/>
          </a:p>
        </p:txBody>
      </p:sp>
      <p:sp>
        <p:nvSpPr>
          <p:cNvPr id="499" name="Google Shape;499;p44: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45: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7" name="Google Shape;507;p4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Goal is to explain why we can complete the project in terms of cost</a:t>
            </a:r>
            <a:endParaRPr/>
          </a:p>
        </p:txBody>
      </p:sp>
      <p:sp>
        <p:nvSpPr>
          <p:cNvPr id="508" name="Google Shape;508;p45: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4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16" name="Google Shape;516;p4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517" name="Google Shape;517;p46: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47: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3" name="Google Shape;523;p4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Summary of review emphasizing on key points like what we proposed to do, what we did and what's coming up for our next review</a:t>
            </a:r>
            <a:endParaRPr/>
          </a:p>
        </p:txBody>
      </p:sp>
      <p:sp>
        <p:nvSpPr>
          <p:cNvPr id="524" name="Google Shape;524;p47: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 name="Google Shape;102;p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Objective is to remind the panel of our system, what we did for CDR, and what we have done until this ISR.</a:t>
            </a:r>
            <a:endParaRPr/>
          </a:p>
        </p:txBody>
      </p:sp>
      <p:sp>
        <p:nvSpPr>
          <p:cNvPr id="103" name="Google Shape;103;p5: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p4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2" name="Google Shape;532;p4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533" name="Google Shape;533;p48: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49: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9" name="Google Shape;539;p4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540" name="Google Shape;540;p49: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5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6" name="Google Shape;546;p5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Summary of review emphasizing on key points like what we proposed to do, what we did and what's coming up for our next review</a:t>
            </a:r>
            <a:endParaRPr/>
          </a:p>
        </p:txBody>
      </p:sp>
      <p:sp>
        <p:nvSpPr>
          <p:cNvPr id="547" name="Google Shape;547;p50: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5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6" name="Google Shape;556;p5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Summary of review emphasizing on key points like what we proposed to do, what we did and what's coming up for our next review</a:t>
            </a:r>
            <a:endParaRPr/>
          </a:p>
        </p:txBody>
      </p:sp>
      <p:sp>
        <p:nvSpPr>
          <p:cNvPr id="557" name="Google Shape;557;p51: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52: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6" name="Google Shape;566;p5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Summary of review emphasizing on key points like what we proposed to do, what we did and what's coming up for our next review</a:t>
            </a:r>
            <a:endParaRPr/>
          </a:p>
        </p:txBody>
      </p:sp>
      <p:sp>
        <p:nvSpPr>
          <p:cNvPr id="567" name="Google Shape;567;p52: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1" name="Google Shape;111;p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The idea here is to remind the panel of the multiple subsystems and components that are present in our SDNS. Explain if anything changed (which I believe in terms of the block diagram we have not changed anything, maybe include the server we want to set up for notifications over the internet)</a:t>
            </a:r>
            <a:endParaRPr/>
          </a:p>
        </p:txBody>
      </p:sp>
      <p:sp>
        <p:nvSpPr>
          <p:cNvPr id="112" name="Google Shape;112;p6: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0" name="Google Shape;120;p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121" name="Google Shape;121;p7: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9" name="Google Shape;129;p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t/>
            </a:r>
            <a:endParaRPr/>
          </a:p>
        </p:txBody>
      </p:sp>
      <p:sp>
        <p:nvSpPr>
          <p:cNvPr id="130" name="Google Shape;130;p8: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9: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6" name="Google Shape;136;p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360"/>
              </a:spcBef>
              <a:spcAft>
                <a:spcPts val="0"/>
              </a:spcAft>
              <a:buSzPts val="1400"/>
              <a:buNone/>
            </a:pPr>
            <a:r>
              <a:rPr lang="en-US"/>
              <a:t>The point here is to make clear to the panel that we understand what we did for this review so that we are one step closer to our final design. The rationale for our work is based of mitigating risks, completing system requirements, and developing critical technology.</a:t>
            </a:r>
            <a:endParaRPr/>
          </a:p>
        </p:txBody>
      </p:sp>
      <p:sp>
        <p:nvSpPr>
          <p:cNvPr id="137" name="Google Shape;137;p9:notes"/>
          <p:cNvSpPr txBox="1"/>
          <p:nvPr>
            <p:ph idx="12" type="sldNum"/>
          </p:nvPr>
        </p:nvSpPr>
        <p:spPr>
          <a:xfrm>
            <a:off x="3970939" y="8829966"/>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9" name="Shape 19"/>
        <p:cNvGrpSpPr/>
        <p:nvPr/>
      </p:nvGrpSpPr>
      <p:grpSpPr>
        <a:xfrm>
          <a:off x="0" y="0"/>
          <a:ext cx="0" cy="0"/>
          <a:chOff x="0" y="0"/>
          <a:chExt cx="0" cy="0"/>
        </a:xfrm>
      </p:grpSpPr>
      <p:sp>
        <p:nvSpPr>
          <p:cNvPr id="20" name="Google Shape;20;p5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0C234B"/>
              </a:buClr>
              <a:buSzPts val="3600"/>
              <a:buFont typeface="Verdana"/>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4"/>
          <p:cNvSpPr txBox="1"/>
          <p:nvPr>
            <p:ph idx="1" type="subTitle"/>
          </p:nvPr>
        </p:nvSpPr>
        <p:spPr>
          <a:xfrm>
            <a:off x="1371600" y="3886200"/>
            <a:ext cx="6400800" cy="1344319"/>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00"/>
              </a:spcBef>
              <a:spcAft>
                <a:spcPts val="0"/>
              </a:spcAft>
              <a:buSzPts val="2000"/>
              <a:buNone/>
              <a:defRPr>
                <a:solidFill>
                  <a:srgbClr val="6F868D"/>
                </a:solidFill>
              </a:defRPr>
            </a:lvl1pPr>
            <a:lvl2pPr lvl="1" algn="ctr">
              <a:lnSpc>
                <a:spcPct val="100000"/>
              </a:lnSpc>
              <a:spcBef>
                <a:spcPts val="320"/>
              </a:spcBef>
              <a:spcAft>
                <a:spcPts val="0"/>
              </a:spcAft>
              <a:buSzPts val="1600"/>
              <a:buNone/>
              <a:defRPr>
                <a:solidFill>
                  <a:srgbClr val="888888"/>
                </a:solidFill>
              </a:defRPr>
            </a:lvl2pPr>
            <a:lvl3pPr lvl="2" algn="ctr">
              <a:lnSpc>
                <a:spcPct val="100000"/>
              </a:lnSpc>
              <a:spcBef>
                <a:spcPts val="240"/>
              </a:spcBef>
              <a:spcAft>
                <a:spcPts val="0"/>
              </a:spcAft>
              <a:buSzPts val="1200"/>
              <a:buNone/>
              <a:defRPr>
                <a:solidFill>
                  <a:srgbClr val="888888"/>
                </a:solidFill>
              </a:defRPr>
            </a:lvl3pPr>
            <a:lvl4pPr lvl="3" algn="ctr">
              <a:lnSpc>
                <a:spcPct val="100000"/>
              </a:lnSpc>
              <a:spcBef>
                <a:spcPts val="240"/>
              </a:spcBef>
              <a:spcAft>
                <a:spcPts val="0"/>
              </a:spcAft>
              <a:buSzPts val="1200"/>
              <a:buNone/>
              <a:defRPr>
                <a:solidFill>
                  <a:srgbClr val="888888"/>
                </a:solidFill>
              </a:defRPr>
            </a:lvl4pPr>
            <a:lvl5pPr lvl="4" algn="ctr">
              <a:lnSpc>
                <a:spcPct val="100000"/>
              </a:lnSpc>
              <a:spcBef>
                <a:spcPts val="240"/>
              </a:spcBef>
              <a:spcAft>
                <a:spcPts val="0"/>
              </a:spcAft>
              <a:buSzPts val="1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id="22" name="Google Shape;22;p54"/>
          <p:cNvPicPr preferRelativeResize="0"/>
          <p:nvPr/>
        </p:nvPicPr>
        <p:blipFill rotWithShape="1">
          <a:blip r:embed="rId2">
            <a:alphaModFix/>
          </a:blip>
          <a:srcRect b="0" l="0" r="0" t="0"/>
          <a:stretch/>
        </p:blipFill>
        <p:spPr>
          <a:xfrm>
            <a:off x="3446812" y="5729514"/>
            <a:ext cx="2256972" cy="1128486"/>
          </a:xfrm>
          <a:prstGeom prst="rect">
            <a:avLst/>
          </a:prstGeom>
          <a:noFill/>
          <a:ln>
            <a:noFill/>
          </a:ln>
        </p:spPr>
      </p:pic>
      <p:pic>
        <p:nvPicPr>
          <p:cNvPr descr="triangles_2.png" id="23" name="Google Shape;23;p54"/>
          <p:cNvPicPr preferRelativeResize="0"/>
          <p:nvPr/>
        </p:nvPicPr>
        <p:blipFill rotWithShape="1">
          <a:blip r:embed="rId3">
            <a:alphaModFix/>
          </a:blip>
          <a:srcRect b="0" l="0" r="0" t="0"/>
          <a:stretch/>
        </p:blipFill>
        <p:spPr>
          <a:xfrm>
            <a:off x="4268723" y="1977326"/>
            <a:ext cx="606552" cy="8229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bg>
      <p:bgPr>
        <a:solidFill>
          <a:schemeClr val="lt1"/>
        </a:solidFill>
      </p:bgPr>
    </p:bg>
    <p:spTree>
      <p:nvGrpSpPr>
        <p:cNvPr id="24" name="Shape 24"/>
        <p:cNvGrpSpPr/>
        <p:nvPr/>
      </p:nvGrpSpPr>
      <p:grpSpPr>
        <a:xfrm>
          <a:off x="0" y="0"/>
          <a:ext cx="0" cy="0"/>
          <a:chOff x="0" y="0"/>
          <a:chExt cx="0" cy="0"/>
        </a:xfrm>
      </p:grpSpPr>
      <p:sp>
        <p:nvSpPr>
          <p:cNvPr id="25" name="Google Shape;25;p55"/>
          <p:cNvSpPr txBox="1"/>
          <p:nvPr>
            <p:ph type="title"/>
          </p:nvPr>
        </p:nvSpPr>
        <p:spPr>
          <a:xfrm>
            <a:off x="552686" y="536110"/>
            <a:ext cx="8229600" cy="9080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0C234B"/>
              </a:buClr>
              <a:buSzPts val="3200"/>
              <a:buFont typeface="Verdana"/>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5"/>
          <p:cNvSpPr txBox="1"/>
          <p:nvPr>
            <p:ph idx="1" type="body"/>
          </p:nvPr>
        </p:nvSpPr>
        <p:spPr>
          <a:xfrm>
            <a:off x="554273" y="1426103"/>
            <a:ext cx="8228013" cy="502761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SzPts val="2800"/>
              <a:buChar char="•"/>
              <a:defRPr sz="2800">
                <a:solidFill>
                  <a:schemeClr val="dk1"/>
                </a:solidFill>
              </a:defRPr>
            </a:lvl1pPr>
            <a:lvl2pPr indent="-381000" lvl="1" marL="914400" algn="l">
              <a:lnSpc>
                <a:spcPct val="100000"/>
              </a:lnSpc>
              <a:spcBef>
                <a:spcPts val="480"/>
              </a:spcBef>
              <a:spcAft>
                <a:spcPts val="0"/>
              </a:spcAft>
              <a:buSzPts val="2400"/>
              <a:buChar char="•"/>
              <a:defRPr sz="2400">
                <a:solidFill>
                  <a:schemeClr val="dk1"/>
                </a:solidFill>
              </a:defRPr>
            </a:lvl2pPr>
            <a:lvl3pPr indent="-355600" lvl="2" marL="1371600" algn="l">
              <a:lnSpc>
                <a:spcPct val="100000"/>
              </a:lnSpc>
              <a:spcBef>
                <a:spcPts val="400"/>
              </a:spcBef>
              <a:spcAft>
                <a:spcPts val="0"/>
              </a:spcAft>
              <a:buSzPts val="2000"/>
              <a:buChar char="•"/>
              <a:defRPr sz="2000">
                <a:solidFill>
                  <a:schemeClr val="dk1"/>
                </a:solidFill>
              </a:defRPr>
            </a:lvl3pPr>
            <a:lvl4pPr indent="-342900" lvl="3" marL="1828800" algn="l">
              <a:lnSpc>
                <a:spcPct val="100000"/>
              </a:lnSpc>
              <a:spcBef>
                <a:spcPts val="360"/>
              </a:spcBef>
              <a:spcAft>
                <a:spcPts val="0"/>
              </a:spcAft>
              <a:buSzPts val="1800"/>
              <a:buChar char="•"/>
              <a:defRPr sz="1800">
                <a:solidFill>
                  <a:schemeClr val="dk1"/>
                </a:solidFill>
              </a:defRPr>
            </a:lvl4pPr>
            <a:lvl5pPr indent="-330200" lvl="4" marL="2286000" algn="l">
              <a:lnSpc>
                <a:spcPct val="100000"/>
              </a:lnSpc>
              <a:spcBef>
                <a:spcPts val="320"/>
              </a:spcBef>
              <a:spcAft>
                <a:spcPts val="0"/>
              </a:spcAft>
              <a:buSzPts val="1600"/>
              <a:buChar char="•"/>
              <a:defRPr sz="1600">
                <a:solidFill>
                  <a:schemeClr val="dk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 name="Google Shape;27;p55"/>
          <p:cNvSpPr txBox="1"/>
          <p:nvPr>
            <p:ph idx="12" type="sldNum"/>
          </p:nvPr>
        </p:nvSpPr>
        <p:spPr>
          <a:xfrm>
            <a:off x="4361576" y="6585619"/>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Slide">
  <p:cSld name="Bulleted Slide">
    <p:spTree>
      <p:nvGrpSpPr>
        <p:cNvPr id="28" name="Shape 28"/>
        <p:cNvGrpSpPr/>
        <p:nvPr/>
      </p:nvGrpSpPr>
      <p:grpSpPr>
        <a:xfrm>
          <a:off x="0" y="0"/>
          <a:ext cx="0" cy="0"/>
          <a:chOff x="0" y="0"/>
          <a:chExt cx="0" cy="0"/>
        </a:xfrm>
      </p:grpSpPr>
      <p:sp>
        <p:nvSpPr>
          <p:cNvPr id="29" name="Google Shape;29;p56"/>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0" name="Google Shape;30;p56"/>
          <p:cNvSpPr txBox="1"/>
          <p:nvPr>
            <p:ph type="title"/>
          </p:nvPr>
        </p:nvSpPr>
        <p:spPr>
          <a:xfrm>
            <a:off x="685291" y="792939"/>
            <a:ext cx="7772400" cy="68507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0C234B"/>
              </a:buClr>
              <a:buSzPts val="2000"/>
              <a:buFont typeface="Verdana"/>
              <a:buNone/>
              <a:defRPr sz="2000">
                <a:solidFill>
                  <a:srgbClr val="0C234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6"/>
          <p:cNvSpPr txBox="1"/>
          <p:nvPr>
            <p:ph idx="1" type="body"/>
          </p:nvPr>
        </p:nvSpPr>
        <p:spPr>
          <a:xfrm>
            <a:off x="765443" y="2240801"/>
            <a:ext cx="3599264" cy="297173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SzPts val="2000"/>
              <a:buChar char="•"/>
              <a:defRPr/>
            </a:lvl1pPr>
            <a:lvl2pPr indent="-330200" lvl="1" marL="914400" algn="l">
              <a:lnSpc>
                <a:spcPct val="100000"/>
              </a:lnSpc>
              <a:spcBef>
                <a:spcPts val="320"/>
              </a:spcBef>
              <a:spcAft>
                <a:spcPts val="0"/>
              </a:spcAft>
              <a:buSzPts val="1600"/>
              <a:buChar char="•"/>
              <a:defRPr/>
            </a:lvl2pPr>
            <a:lvl3pPr indent="-304800" lvl="2" marL="1371600" algn="l">
              <a:lnSpc>
                <a:spcPct val="100000"/>
              </a:lnSpc>
              <a:spcBef>
                <a:spcPts val="240"/>
              </a:spcBef>
              <a:spcAft>
                <a:spcPts val="0"/>
              </a:spcAft>
              <a:buSzPts val="1200"/>
              <a:buChar char="•"/>
              <a:defRPr/>
            </a:lvl3pPr>
            <a:lvl4pPr indent="-304800" lvl="3" marL="1828800" algn="l">
              <a:lnSpc>
                <a:spcPct val="100000"/>
              </a:lnSpc>
              <a:spcBef>
                <a:spcPts val="240"/>
              </a:spcBef>
              <a:spcAft>
                <a:spcPts val="0"/>
              </a:spcAft>
              <a:buSzPts val="1200"/>
              <a:buChar char="•"/>
              <a:defRPr/>
            </a:lvl4pPr>
            <a:lvl5pPr indent="-304800" lvl="4" marL="2286000" algn="l">
              <a:lnSpc>
                <a:spcPct val="100000"/>
              </a:lnSpc>
              <a:spcBef>
                <a:spcPts val="240"/>
              </a:spcBef>
              <a:spcAft>
                <a:spcPts val="0"/>
              </a:spcAft>
              <a:buSzPts val="12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 name="Google Shape;32;p56"/>
          <p:cNvSpPr txBox="1"/>
          <p:nvPr>
            <p:ph idx="2" type="body"/>
          </p:nvPr>
        </p:nvSpPr>
        <p:spPr>
          <a:xfrm>
            <a:off x="4723271" y="2240801"/>
            <a:ext cx="3599264" cy="2971732"/>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SzPts val="2000"/>
              <a:buChar char="•"/>
              <a:defRPr/>
            </a:lvl1pPr>
            <a:lvl2pPr indent="-330200" lvl="1" marL="914400" algn="l">
              <a:lnSpc>
                <a:spcPct val="100000"/>
              </a:lnSpc>
              <a:spcBef>
                <a:spcPts val="320"/>
              </a:spcBef>
              <a:spcAft>
                <a:spcPts val="0"/>
              </a:spcAft>
              <a:buSzPts val="1600"/>
              <a:buChar char="•"/>
              <a:defRPr/>
            </a:lvl2pPr>
            <a:lvl3pPr indent="-304800" lvl="2" marL="1371600" algn="l">
              <a:lnSpc>
                <a:spcPct val="100000"/>
              </a:lnSpc>
              <a:spcBef>
                <a:spcPts val="240"/>
              </a:spcBef>
              <a:spcAft>
                <a:spcPts val="0"/>
              </a:spcAft>
              <a:buSzPts val="1200"/>
              <a:buChar char="•"/>
              <a:defRPr/>
            </a:lvl3pPr>
            <a:lvl4pPr indent="-304800" lvl="3" marL="1828800" algn="l">
              <a:lnSpc>
                <a:spcPct val="100000"/>
              </a:lnSpc>
              <a:spcBef>
                <a:spcPts val="240"/>
              </a:spcBef>
              <a:spcAft>
                <a:spcPts val="0"/>
              </a:spcAft>
              <a:buSzPts val="1200"/>
              <a:buChar char="•"/>
              <a:defRPr/>
            </a:lvl4pPr>
            <a:lvl5pPr indent="-304800" lvl="4" marL="2286000" algn="l">
              <a:lnSpc>
                <a:spcPct val="100000"/>
              </a:lnSpc>
              <a:spcBef>
                <a:spcPts val="240"/>
              </a:spcBef>
              <a:spcAft>
                <a:spcPts val="0"/>
              </a:spcAft>
              <a:buSzPts val="12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agraph Content">
  <p:cSld name="Paragraph Content">
    <p:spTree>
      <p:nvGrpSpPr>
        <p:cNvPr id="33" name="Shape 33"/>
        <p:cNvGrpSpPr/>
        <p:nvPr/>
      </p:nvGrpSpPr>
      <p:grpSpPr>
        <a:xfrm>
          <a:off x="0" y="0"/>
          <a:ext cx="0" cy="0"/>
          <a:chOff x="0" y="0"/>
          <a:chExt cx="0" cy="0"/>
        </a:xfrm>
      </p:grpSpPr>
      <p:sp>
        <p:nvSpPr>
          <p:cNvPr id="34" name="Google Shape;34;p57"/>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5" name="Google Shape;35;p57"/>
          <p:cNvSpPr txBox="1"/>
          <p:nvPr/>
        </p:nvSpPr>
        <p:spPr>
          <a:xfrm>
            <a:off x="736338" y="1103313"/>
            <a:ext cx="7772400" cy="1103313"/>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36" name="Google Shape;36;p57"/>
          <p:cNvSpPr txBox="1"/>
          <p:nvPr>
            <p:ph idx="1" type="body"/>
          </p:nvPr>
        </p:nvSpPr>
        <p:spPr>
          <a:xfrm>
            <a:off x="930172" y="2696278"/>
            <a:ext cx="3845859" cy="1418046"/>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800"/>
              </a:spcBef>
              <a:spcAft>
                <a:spcPts val="0"/>
              </a:spcAft>
              <a:buClr>
                <a:srgbClr val="6F868D"/>
              </a:buClr>
              <a:buSzPts val="1400"/>
              <a:buFont typeface="Verdana"/>
              <a:buNone/>
              <a:defRPr b="0" i="0" sz="1400"/>
            </a:lvl1pPr>
            <a:lvl2pPr indent="-342900" lvl="1" marL="914400" algn="ctr">
              <a:lnSpc>
                <a:spcPct val="100000"/>
              </a:lnSpc>
              <a:spcBef>
                <a:spcPts val="360"/>
              </a:spcBef>
              <a:spcAft>
                <a:spcPts val="0"/>
              </a:spcAft>
              <a:buSzPts val="1800"/>
              <a:buChar char="•"/>
              <a:defRPr/>
            </a:lvl2pPr>
            <a:lvl3pPr indent="-342900" lvl="2" marL="1371600" algn="ctr">
              <a:lnSpc>
                <a:spcPct val="100000"/>
              </a:lnSpc>
              <a:spcBef>
                <a:spcPts val="360"/>
              </a:spcBef>
              <a:spcAft>
                <a:spcPts val="0"/>
              </a:spcAft>
              <a:buSzPts val="1800"/>
              <a:buChar char="•"/>
              <a:defRPr/>
            </a:lvl3pPr>
            <a:lvl4pPr indent="-342900" lvl="3" marL="1828800" algn="ctr">
              <a:lnSpc>
                <a:spcPct val="100000"/>
              </a:lnSpc>
              <a:spcBef>
                <a:spcPts val="36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 name="Google Shape;37;p57"/>
          <p:cNvSpPr txBox="1"/>
          <p:nvPr>
            <p:ph idx="2" type="body"/>
          </p:nvPr>
        </p:nvSpPr>
        <p:spPr>
          <a:xfrm>
            <a:off x="909957" y="2355445"/>
            <a:ext cx="3845859" cy="3531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800"/>
              </a:spcBef>
              <a:spcAft>
                <a:spcPts val="0"/>
              </a:spcAft>
              <a:buClr>
                <a:srgbClr val="AB0520"/>
              </a:buClr>
              <a:buSzPts val="1800"/>
              <a:buFont typeface="Verdana"/>
              <a:buNone/>
              <a:defRPr b="0" i="0" sz="1800">
                <a:solidFill>
                  <a:srgbClr val="AB0520"/>
                </a:solidFill>
              </a:defRPr>
            </a:lvl1pPr>
            <a:lvl2pPr indent="-342900" lvl="1" marL="914400" algn="ctr">
              <a:lnSpc>
                <a:spcPct val="100000"/>
              </a:lnSpc>
              <a:spcBef>
                <a:spcPts val="360"/>
              </a:spcBef>
              <a:spcAft>
                <a:spcPts val="0"/>
              </a:spcAft>
              <a:buSzPts val="1800"/>
              <a:buChar char="•"/>
              <a:defRPr/>
            </a:lvl2pPr>
            <a:lvl3pPr indent="-342900" lvl="2" marL="1371600" algn="ctr">
              <a:lnSpc>
                <a:spcPct val="100000"/>
              </a:lnSpc>
              <a:spcBef>
                <a:spcPts val="360"/>
              </a:spcBef>
              <a:spcAft>
                <a:spcPts val="0"/>
              </a:spcAft>
              <a:buSzPts val="1800"/>
              <a:buChar char="•"/>
              <a:defRPr/>
            </a:lvl3pPr>
            <a:lvl4pPr indent="-342900" lvl="3" marL="1828800" algn="ctr">
              <a:lnSpc>
                <a:spcPct val="100000"/>
              </a:lnSpc>
              <a:spcBef>
                <a:spcPts val="36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Paragraph Content">
  <p:cSld name="Two Paragraph Content">
    <p:spTree>
      <p:nvGrpSpPr>
        <p:cNvPr id="38" name="Shape 38"/>
        <p:cNvGrpSpPr/>
        <p:nvPr/>
      </p:nvGrpSpPr>
      <p:grpSpPr>
        <a:xfrm>
          <a:off x="0" y="0"/>
          <a:ext cx="0" cy="0"/>
          <a:chOff x="0" y="0"/>
          <a:chExt cx="0" cy="0"/>
        </a:xfrm>
      </p:grpSpPr>
      <p:sp>
        <p:nvSpPr>
          <p:cNvPr id="39" name="Google Shape;39;p58"/>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0" name="Google Shape;40;p58"/>
          <p:cNvSpPr txBox="1"/>
          <p:nvPr/>
        </p:nvSpPr>
        <p:spPr>
          <a:xfrm>
            <a:off x="685291" y="717177"/>
            <a:ext cx="7772400" cy="1103313"/>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41" name="Google Shape;41;p58"/>
          <p:cNvSpPr txBox="1"/>
          <p:nvPr>
            <p:ph idx="1" type="body"/>
          </p:nvPr>
        </p:nvSpPr>
        <p:spPr>
          <a:xfrm>
            <a:off x="987377" y="2003330"/>
            <a:ext cx="3377331" cy="2929562"/>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800"/>
              </a:spcBef>
              <a:spcAft>
                <a:spcPts val="0"/>
              </a:spcAft>
              <a:buClr>
                <a:srgbClr val="6F868D"/>
              </a:buClr>
              <a:buSzPts val="2000"/>
              <a:buFont typeface="Verdana"/>
              <a:buNone/>
              <a:defRPr/>
            </a:lvl1pPr>
            <a:lvl2pPr indent="-342900" lvl="1" marL="914400" algn="ctr">
              <a:lnSpc>
                <a:spcPct val="100000"/>
              </a:lnSpc>
              <a:spcBef>
                <a:spcPts val="360"/>
              </a:spcBef>
              <a:spcAft>
                <a:spcPts val="0"/>
              </a:spcAft>
              <a:buSzPts val="1800"/>
              <a:buChar char="•"/>
              <a:defRPr/>
            </a:lvl2pPr>
            <a:lvl3pPr indent="-342900" lvl="2" marL="1371600" algn="ctr">
              <a:lnSpc>
                <a:spcPct val="100000"/>
              </a:lnSpc>
              <a:spcBef>
                <a:spcPts val="360"/>
              </a:spcBef>
              <a:spcAft>
                <a:spcPts val="0"/>
              </a:spcAft>
              <a:buSzPts val="1800"/>
              <a:buChar char="•"/>
              <a:defRPr/>
            </a:lvl3pPr>
            <a:lvl4pPr indent="-342900" lvl="3" marL="1828800" algn="ctr">
              <a:lnSpc>
                <a:spcPct val="100000"/>
              </a:lnSpc>
              <a:spcBef>
                <a:spcPts val="36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 name="Google Shape;42;p58"/>
          <p:cNvSpPr txBox="1"/>
          <p:nvPr>
            <p:ph idx="2" type="body"/>
          </p:nvPr>
        </p:nvSpPr>
        <p:spPr>
          <a:xfrm>
            <a:off x="4772589" y="2003330"/>
            <a:ext cx="3377331" cy="2929562"/>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800"/>
              </a:spcBef>
              <a:spcAft>
                <a:spcPts val="0"/>
              </a:spcAft>
              <a:buClr>
                <a:srgbClr val="6F868D"/>
              </a:buClr>
              <a:buSzPts val="2000"/>
              <a:buFont typeface="Verdana"/>
              <a:buNone/>
              <a:defRPr/>
            </a:lvl1pPr>
            <a:lvl2pPr indent="-342900" lvl="1" marL="914400" algn="ctr">
              <a:lnSpc>
                <a:spcPct val="100000"/>
              </a:lnSpc>
              <a:spcBef>
                <a:spcPts val="360"/>
              </a:spcBef>
              <a:spcAft>
                <a:spcPts val="0"/>
              </a:spcAft>
              <a:buSzPts val="1800"/>
              <a:buChar char="•"/>
              <a:defRPr/>
            </a:lvl2pPr>
            <a:lvl3pPr indent="-342900" lvl="2" marL="1371600" algn="ctr">
              <a:lnSpc>
                <a:spcPct val="100000"/>
              </a:lnSpc>
              <a:spcBef>
                <a:spcPts val="360"/>
              </a:spcBef>
              <a:spcAft>
                <a:spcPts val="0"/>
              </a:spcAft>
              <a:buSzPts val="1800"/>
              <a:buChar char="•"/>
              <a:defRPr/>
            </a:lvl3pPr>
            <a:lvl4pPr indent="-342900" lvl="3" marL="1828800" algn="ctr">
              <a:lnSpc>
                <a:spcPct val="100000"/>
              </a:lnSpc>
              <a:spcBef>
                <a:spcPts val="36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Slide">
  <p:cSld name="Object Slide">
    <p:spTree>
      <p:nvGrpSpPr>
        <p:cNvPr id="43" name="Shape 43"/>
        <p:cNvGrpSpPr/>
        <p:nvPr/>
      </p:nvGrpSpPr>
      <p:grpSpPr>
        <a:xfrm>
          <a:off x="0" y="0"/>
          <a:ext cx="0" cy="0"/>
          <a:chOff x="0" y="0"/>
          <a:chExt cx="0" cy="0"/>
        </a:xfrm>
      </p:grpSpPr>
      <p:sp>
        <p:nvSpPr>
          <p:cNvPr id="44" name="Google Shape;44;p59"/>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5" name="Google Shape;45;p59"/>
          <p:cNvSpPr txBox="1"/>
          <p:nvPr/>
        </p:nvSpPr>
        <p:spPr>
          <a:xfrm>
            <a:off x="685291" y="1434353"/>
            <a:ext cx="7772400" cy="1103313"/>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46" name="Google Shape;46;p59"/>
          <p:cNvSpPr txBox="1"/>
          <p:nvPr>
            <p:ph idx="1" type="body"/>
          </p:nvPr>
        </p:nvSpPr>
        <p:spPr>
          <a:xfrm>
            <a:off x="1209963" y="2875352"/>
            <a:ext cx="6467763" cy="1314450"/>
          </a:xfrm>
          <a:prstGeom prst="rect">
            <a:avLst/>
          </a:prstGeom>
          <a:noFill/>
          <a:ln>
            <a:noFill/>
          </a:ln>
        </p:spPr>
        <p:txBody>
          <a:bodyPr anchorCtr="0" anchor="t" bIns="45700" lIns="91425" spcFirstLastPara="1" rIns="91425" wrap="square" tIns="45700">
            <a:normAutofit/>
          </a:bodyPr>
          <a:lstStyle>
            <a:lvl1pPr indent="-406400" lvl="0" marL="457200" algn="ctr">
              <a:lnSpc>
                <a:spcPct val="100000"/>
              </a:lnSpc>
              <a:spcBef>
                <a:spcPts val="560"/>
              </a:spcBef>
              <a:spcAft>
                <a:spcPts val="0"/>
              </a:spcAft>
              <a:buSzPts val="2800"/>
              <a:buChar char="•"/>
              <a:defRPr sz="2800"/>
            </a:lvl1pPr>
            <a:lvl2pPr indent="-381000" lvl="1" marL="914400" algn="ctr">
              <a:lnSpc>
                <a:spcPct val="100000"/>
              </a:lnSpc>
              <a:spcBef>
                <a:spcPts val="480"/>
              </a:spcBef>
              <a:spcAft>
                <a:spcPts val="0"/>
              </a:spcAft>
              <a:buSzPts val="2400"/>
              <a:buChar char="•"/>
              <a:defRPr sz="2400"/>
            </a:lvl2pPr>
            <a:lvl3pPr indent="-355600" lvl="2" marL="1371600" algn="ctr">
              <a:lnSpc>
                <a:spcPct val="100000"/>
              </a:lnSpc>
              <a:spcBef>
                <a:spcPts val="400"/>
              </a:spcBef>
              <a:spcAft>
                <a:spcPts val="0"/>
              </a:spcAft>
              <a:buSzPts val="2000"/>
              <a:buChar char="•"/>
              <a:defRPr sz="2000"/>
            </a:lvl3pPr>
            <a:lvl4pPr indent="-342900" lvl="3" marL="1828800" algn="ctr">
              <a:lnSpc>
                <a:spcPct val="100000"/>
              </a:lnSpc>
              <a:spcBef>
                <a:spcPts val="360"/>
              </a:spcBef>
              <a:spcAft>
                <a:spcPts val="0"/>
              </a:spcAft>
              <a:buSzPts val="1800"/>
              <a:buChar char="•"/>
              <a:defRPr sz="1800"/>
            </a:lvl4pPr>
            <a:lvl5pPr indent="-342900" lvl="4" marL="2286000" algn="ctr">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Caption">
  <p:cSld name="Photo with Caption">
    <p:spTree>
      <p:nvGrpSpPr>
        <p:cNvPr id="47" name="Shape 47"/>
        <p:cNvGrpSpPr/>
        <p:nvPr/>
      </p:nvGrpSpPr>
      <p:grpSpPr>
        <a:xfrm>
          <a:off x="0" y="0"/>
          <a:ext cx="0" cy="0"/>
          <a:chOff x="0" y="0"/>
          <a:chExt cx="0" cy="0"/>
        </a:xfrm>
      </p:grpSpPr>
      <p:sp>
        <p:nvSpPr>
          <p:cNvPr id="48" name="Google Shape;48;p60"/>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9" name="Google Shape;49;p60"/>
          <p:cNvSpPr txBox="1"/>
          <p:nvPr/>
        </p:nvSpPr>
        <p:spPr>
          <a:xfrm>
            <a:off x="685291" y="814294"/>
            <a:ext cx="7772400" cy="840675"/>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50" name="Google Shape;50;p60"/>
          <p:cNvSpPr/>
          <p:nvPr>
            <p:ph idx="2" type="pic"/>
          </p:nvPr>
        </p:nvSpPr>
        <p:spPr>
          <a:xfrm>
            <a:off x="1792288" y="1829440"/>
            <a:ext cx="5486400" cy="3086100"/>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640"/>
              </a:spcBef>
              <a:spcAft>
                <a:spcPts val="0"/>
              </a:spcAft>
              <a:buClr>
                <a:srgbClr val="AB0520"/>
              </a:buClr>
              <a:buSzPts val="3200"/>
              <a:buFont typeface="Arial"/>
              <a:buNone/>
              <a:defRPr b="0" i="0" sz="3200" u="none" cap="none" strike="noStrike">
                <a:solidFill>
                  <a:srgbClr val="6F868D"/>
                </a:solidFill>
                <a:latin typeface="Verdana"/>
                <a:ea typeface="Verdana"/>
                <a:cs typeface="Verdana"/>
                <a:sym typeface="Verdana"/>
              </a:defRPr>
            </a:lvl1pPr>
            <a:lvl2pPr lvl="1" marR="0" rtl="0" algn="ctr">
              <a:lnSpc>
                <a:spcPct val="100000"/>
              </a:lnSpc>
              <a:spcBef>
                <a:spcPts val="560"/>
              </a:spcBef>
              <a:spcAft>
                <a:spcPts val="0"/>
              </a:spcAft>
              <a:buClr>
                <a:srgbClr val="AB0520"/>
              </a:buClr>
              <a:buSzPts val="2800"/>
              <a:buFont typeface="Arial"/>
              <a:buNone/>
              <a:defRPr b="0" i="0" sz="2800" u="none" cap="none" strike="noStrike">
                <a:solidFill>
                  <a:srgbClr val="6F868D"/>
                </a:solidFill>
                <a:latin typeface="Verdana"/>
                <a:ea typeface="Verdana"/>
                <a:cs typeface="Verdana"/>
                <a:sym typeface="Verdana"/>
              </a:defRPr>
            </a:lvl2pPr>
            <a:lvl3pPr lvl="2" marR="0" rtl="0" algn="ctr">
              <a:lnSpc>
                <a:spcPct val="100000"/>
              </a:lnSpc>
              <a:spcBef>
                <a:spcPts val="480"/>
              </a:spcBef>
              <a:spcAft>
                <a:spcPts val="0"/>
              </a:spcAft>
              <a:buClr>
                <a:srgbClr val="AB0520"/>
              </a:buClr>
              <a:buSzPts val="2400"/>
              <a:buFont typeface="Arial"/>
              <a:buNone/>
              <a:defRPr b="0" i="0" sz="2400" u="none" cap="none" strike="noStrike">
                <a:solidFill>
                  <a:srgbClr val="6F868D"/>
                </a:solidFill>
                <a:latin typeface="Verdana"/>
                <a:ea typeface="Verdana"/>
                <a:cs typeface="Verdana"/>
                <a:sym typeface="Verdana"/>
              </a:defRPr>
            </a:lvl3pPr>
            <a:lvl4pPr lvl="3"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4pPr>
            <a:lvl5pPr lvl="4"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1" name="Google Shape;51;p60"/>
          <p:cNvSpPr txBox="1"/>
          <p:nvPr>
            <p:ph idx="1" type="body"/>
          </p:nvPr>
        </p:nvSpPr>
        <p:spPr>
          <a:xfrm>
            <a:off x="1792288" y="4938724"/>
            <a:ext cx="5486400" cy="40087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240"/>
              </a:spcBef>
              <a:spcAft>
                <a:spcPts val="0"/>
              </a:spcAft>
              <a:buSzPts val="1200"/>
              <a:buNone/>
              <a:defRPr sz="1200">
                <a:solidFill>
                  <a:srgbClr val="6F868D"/>
                </a:solidFill>
              </a:defRPr>
            </a:lvl1pPr>
            <a:lvl2pPr indent="-228600" lvl="1" marL="914400" algn="ctr">
              <a:lnSpc>
                <a:spcPct val="100000"/>
              </a:lnSpc>
              <a:spcBef>
                <a:spcPts val="240"/>
              </a:spcBef>
              <a:spcAft>
                <a:spcPts val="0"/>
              </a:spcAft>
              <a:buSzPts val="1200"/>
              <a:buNone/>
              <a:defRPr sz="1200"/>
            </a:lvl2pPr>
            <a:lvl3pPr indent="-228600" lvl="2" marL="1371600" algn="ctr">
              <a:lnSpc>
                <a:spcPct val="100000"/>
              </a:lnSpc>
              <a:spcBef>
                <a:spcPts val="200"/>
              </a:spcBef>
              <a:spcAft>
                <a:spcPts val="0"/>
              </a:spcAft>
              <a:buSzPts val="1000"/>
              <a:buNone/>
              <a:defRPr sz="1000"/>
            </a:lvl3pPr>
            <a:lvl4pPr indent="-228600" lvl="3" marL="1828800" algn="ctr">
              <a:lnSpc>
                <a:spcPct val="100000"/>
              </a:lnSpc>
              <a:spcBef>
                <a:spcPts val="180"/>
              </a:spcBef>
              <a:spcAft>
                <a:spcPts val="0"/>
              </a:spcAft>
              <a:buSzPts val="900"/>
              <a:buNone/>
              <a:defRPr sz="900"/>
            </a:lvl4pPr>
            <a:lvl5pPr indent="-228600" lvl="4" marL="2286000" algn="ctr">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ft Aligned Slide">
  <p:cSld name="Left Aligned Slide">
    <p:spTree>
      <p:nvGrpSpPr>
        <p:cNvPr id="52" name="Shape 52"/>
        <p:cNvGrpSpPr/>
        <p:nvPr/>
      </p:nvGrpSpPr>
      <p:grpSpPr>
        <a:xfrm>
          <a:off x="0" y="0"/>
          <a:ext cx="0" cy="0"/>
          <a:chOff x="0" y="0"/>
          <a:chExt cx="0" cy="0"/>
        </a:xfrm>
      </p:grpSpPr>
      <p:sp>
        <p:nvSpPr>
          <p:cNvPr id="53" name="Google Shape;53;p61"/>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61"/>
          <p:cNvSpPr txBox="1"/>
          <p:nvPr>
            <p:ph type="title"/>
          </p:nvPr>
        </p:nvSpPr>
        <p:spPr>
          <a:xfrm>
            <a:off x="679135" y="903941"/>
            <a:ext cx="7772400" cy="77460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0C234B"/>
              </a:buClr>
              <a:buSzPts val="2000"/>
              <a:buFont typeface="Verdana"/>
              <a:buNone/>
              <a:defRPr sz="2000">
                <a:solidFill>
                  <a:srgbClr val="0C234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1"/>
          <p:cNvSpPr txBox="1"/>
          <p:nvPr>
            <p:ph idx="1" type="body"/>
          </p:nvPr>
        </p:nvSpPr>
        <p:spPr>
          <a:xfrm>
            <a:off x="679135" y="1843553"/>
            <a:ext cx="2255330" cy="221955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800"/>
              </a:spcBef>
              <a:spcAft>
                <a:spcPts val="0"/>
              </a:spcAft>
              <a:buClr>
                <a:srgbClr val="6F868D"/>
              </a:buClr>
              <a:buSzPts val="1400"/>
              <a:buFont typeface="Verdana"/>
              <a:buNone/>
              <a:defRPr b="0" i="0" sz="1400"/>
            </a:lvl1pPr>
            <a:lvl2pPr indent="-342900" lvl="1" marL="914400" algn="ctr">
              <a:lnSpc>
                <a:spcPct val="100000"/>
              </a:lnSpc>
              <a:spcBef>
                <a:spcPts val="360"/>
              </a:spcBef>
              <a:spcAft>
                <a:spcPts val="0"/>
              </a:spcAft>
              <a:buSzPts val="1800"/>
              <a:buChar char="•"/>
              <a:defRPr/>
            </a:lvl2pPr>
            <a:lvl3pPr indent="-342900" lvl="2" marL="1371600" algn="ctr">
              <a:lnSpc>
                <a:spcPct val="100000"/>
              </a:lnSpc>
              <a:spcBef>
                <a:spcPts val="360"/>
              </a:spcBef>
              <a:spcAft>
                <a:spcPts val="0"/>
              </a:spcAft>
              <a:buSzPts val="1800"/>
              <a:buChar char="•"/>
              <a:defRPr/>
            </a:lvl3pPr>
            <a:lvl4pPr indent="-342900" lvl="3" marL="1828800" algn="ctr">
              <a:lnSpc>
                <a:spcPct val="100000"/>
              </a:lnSpc>
              <a:spcBef>
                <a:spcPts val="360"/>
              </a:spcBef>
              <a:spcAft>
                <a:spcPts val="0"/>
              </a:spcAft>
              <a:buSzPts val="1800"/>
              <a:buChar char="•"/>
              <a:defRPr/>
            </a:lvl4pPr>
            <a:lvl5pPr indent="-342900" lvl="4" marL="2286000" algn="ctr">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 name="Google Shape;56;p61"/>
          <p:cNvSpPr/>
          <p:nvPr>
            <p:ph idx="2" type="pic"/>
          </p:nvPr>
        </p:nvSpPr>
        <p:spPr>
          <a:xfrm>
            <a:off x="3049915" y="1921673"/>
            <a:ext cx="5486400" cy="3086100"/>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640"/>
              </a:spcBef>
              <a:spcAft>
                <a:spcPts val="0"/>
              </a:spcAft>
              <a:buClr>
                <a:srgbClr val="AB0520"/>
              </a:buClr>
              <a:buSzPts val="3200"/>
              <a:buFont typeface="Arial"/>
              <a:buNone/>
              <a:defRPr b="0" i="0" sz="3200" u="none" cap="none" strike="noStrike">
                <a:solidFill>
                  <a:srgbClr val="6F868D"/>
                </a:solidFill>
                <a:latin typeface="Verdana"/>
                <a:ea typeface="Verdana"/>
                <a:cs typeface="Verdana"/>
                <a:sym typeface="Verdana"/>
              </a:defRPr>
            </a:lvl1pPr>
            <a:lvl2pPr lvl="1" marR="0" rtl="0" algn="ctr">
              <a:lnSpc>
                <a:spcPct val="100000"/>
              </a:lnSpc>
              <a:spcBef>
                <a:spcPts val="560"/>
              </a:spcBef>
              <a:spcAft>
                <a:spcPts val="0"/>
              </a:spcAft>
              <a:buClr>
                <a:srgbClr val="AB0520"/>
              </a:buClr>
              <a:buSzPts val="2800"/>
              <a:buFont typeface="Arial"/>
              <a:buNone/>
              <a:defRPr b="0" i="0" sz="2800" u="none" cap="none" strike="noStrike">
                <a:solidFill>
                  <a:srgbClr val="6F868D"/>
                </a:solidFill>
                <a:latin typeface="Verdana"/>
                <a:ea typeface="Verdana"/>
                <a:cs typeface="Verdana"/>
                <a:sym typeface="Verdana"/>
              </a:defRPr>
            </a:lvl2pPr>
            <a:lvl3pPr lvl="2" marR="0" rtl="0" algn="ctr">
              <a:lnSpc>
                <a:spcPct val="100000"/>
              </a:lnSpc>
              <a:spcBef>
                <a:spcPts val="480"/>
              </a:spcBef>
              <a:spcAft>
                <a:spcPts val="0"/>
              </a:spcAft>
              <a:buClr>
                <a:srgbClr val="AB0520"/>
              </a:buClr>
              <a:buSzPts val="2400"/>
              <a:buFont typeface="Arial"/>
              <a:buNone/>
              <a:defRPr b="0" i="0" sz="2400" u="none" cap="none" strike="noStrike">
                <a:solidFill>
                  <a:srgbClr val="6F868D"/>
                </a:solidFill>
                <a:latin typeface="Verdana"/>
                <a:ea typeface="Verdana"/>
                <a:cs typeface="Verdana"/>
                <a:sym typeface="Verdana"/>
              </a:defRPr>
            </a:lvl3pPr>
            <a:lvl4pPr lvl="3"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4pPr>
            <a:lvl5pPr lvl="4"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7" name="Google Shape;57;p61"/>
          <p:cNvSpPr txBox="1"/>
          <p:nvPr>
            <p:ph idx="3" type="body"/>
          </p:nvPr>
        </p:nvSpPr>
        <p:spPr>
          <a:xfrm>
            <a:off x="3049915" y="5030957"/>
            <a:ext cx="5486400" cy="40087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240"/>
              </a:spcBef>
              <a:spcAft>
                <a:spcPts val="0"/>
              </a:spcAft>
              <a:buSzPts val="1200"/>
              <a:buNone/>
              <a:defRPr sz="1200">
                <a:solidFill>
                  <a:srgbClr val="6F868D"/>
                </a:solidFill>
              </a:defRPr>
            </a:lvl1pPr>
            <a:lvl2pPr indent="-228600" lvl="1" marL="914400" algn="ctr">
              <a:lnSpc>
                <a:spcPct val="100000"/>
              </a:lnSpc>
              <a:spcBef>
                <a:spcPts val="240"/>
              </a:spcBef>
              <a:spcAft>
                <a:spcPts val="0"/>
              </a:spcAft>
              <a:buSzPts val="1200"/>
              <a:buNone/>
              <a:defRPr sz="1200"/>
            </a:lvl2pPr>
            <a:lvl3pPr indent="-228600" lvl="2" marL="1371600" algn="ctr">
              <a:lnSpc>
                <a:spcPct val="100000"/>
              </a:lnSpc>
              <a:spcBef>
                <a:spcPts val="200"/>
              </a:spcBef>
              <a:spcAft>
                <a:spcPts val="0"/>
              </a:spcAft>
              <a:buSzPts val="1000"/>
              <a:buNone/>
              <a:defRPr sz="1000"/>
            </a:lvl3pPr>
            <a:lvl4pPr indent="-228600" lvl="3" marL="1828800" algn="ctr">
              <a:lnSpc>
                <a:spcPct val="100000"/>
              </a:lnSpc>
              <a:spcBef>
                <a:spcPts val="180"/>
              </a:spcBef>
              <a:spcAft>
                <a:spcPts val="0"/>
              </a:spcAft>
              <a:buSzPts val="900"/>
              <a:buNone/>
              <a:defRPr sz="900"/>
            </a:lvl4pPr>
            <a:lvl5pPr indent="-228600" lvl="4" marL="2286000" algn="ctr">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 Slide">
    <p:spTree>
      <p:nvGrpSpPr>
        <p:cNvPr id="58" name="Shape 58"/>
        <p:cNvGrpSpPr/>
        <p:nvPr/>
      </p:nvGrpSpPr>
      <p:grpSpPr>
        <a:xfrm>
          <a:off x="0" y="0"/>
          <a:ext cx="0" cy="0"/>
          <a:chOff x="0" y="0"/>
          <a:chExt cx="0" cy="0"/>
        </a:xfrm>
      </p:grpSpPr>
      <p:sp>
        <p:nvSpPr>
          <p:cNvPr id="59" name="Google Shape;59;p62"/>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descr="unireldata:Shared:_UR_CLIENTS:OUR:2014:OUR140527_DE_BrandArchitecture:MASTER LOGOS:CENG_140611_DE_BrandArchitecture_Folder:UA_CENG_logo lock up:DIGITAL:PNG:Full Color:UA_CENG_RGB_Primary.png" id="60" name="Google Shape;60;p62"/>
          <p:cNvPicPr preferRelativeResize="0"/>
          <p:nvPr/>
        </p:nvPicPr>
        <p:blipFill rotWithShape="1">
          <a:blip r:embed="rId2">
            <a:alphaModFix/>
          </a:blip>
          <a:srcRect b="0" l="0" r="0" t="0"/>
          <a:stretch/>
        </p:blipFill>
        <p:spPr>
          <a:xfrm>
            <a:off x="547966" y="1216349"/>
            <a:ext cx="3571691" cy="570478"/>
          </a:xfrm>
          <a:prstGeom prst="rect">
            <a:avLst/>
          </a:prstGeom>
          <a:noFill/>
          <a:ln>
            <a:noFill/>
          </a:ln>
        </p:spPr>
      </p:pic>
      <p:pic>
        <p:nvPicPr>
          <p:cNvPr descr="unireldata:Shared:_UR_CLIENTS:OUR:2014:OUR140527_DE_BrandArchitecture:MASTER LOGOS:CENG_140611_DE_BrandArchitecture_Folder:UA_CENG_logo lock up:DIGITAL:PNG:Full Color:UA_CENG_RGB_Alt.png" id="61" name="Google Shape;61;p62"/>
          <p:cNvPicPr preferRelativeResize="0"/>
          <p:nvPr/>
        </p:nvPicPr>
        <p:blipFill rotWithShape="1">
          <a:blip r:embed="rId3">
            <a:alphaModFix/>
          </a:blip>
          <a:srcRect b="0" l="0" r="0" t="0"/>
          <a:stretch/>
        </p:blipFill>
        <p:spPr>
          <a:xfrm>
            <a:off x="556866" y="2240987"/>
            <a:ext cx="3562786" cy="566212"/>
          </a:xfrm>
          <a:prstGeom prst="rect">
            <a:avLst/>
          </a:prstGeom>
          <a:noFill/>
          <a:ln>
            <a:noFill/>
          </a:ln>
        </p:spPr>
      </p:pic>
      <p:pic>
        <p:nvPicPr>
          <p:cNvPr descr="unireldata:Shared:_UR_CLIENTS:OUR:2014:OUR140527_DE_BrandArchitecture:MASTER LOGOS:CENG_140611_DE_BrandArchitecture_Folder:UA_CENG_logo lock up:DIGITAL:PNG:Full Color:UA_CENG_RGB_Promo.png" id="62" name="Google Shape;62;p62"/>
          <p:cNvPicPr preferRelativeResize="0"/>
          <p:nvPr/>
        </p:nvPicPr>
        <p:blipFill rotWithShape="1">
          <a:blip r:embed="rId4">
            <a:alphaModFix/>
          </a:blip>
          <a:srcRect b="0" l="0" r="0" t="0"/>
          <a:stretch/>
        </p:blipFill>
        <p:spPr>
          <a:xfrm>
            <a:off x="547972" y="3474024"/>
            <a:ext cx="3571685" cy="611817"/>
          </a:xfrm>
          <a:prstGeom prst="rect">
            <a:avLst/>
          </a:prstGeom>
          <a:noFill/>
          <a:ln>
            <a:noFill/>
          </a:ln>
        </p:spPr>
      </p:pic>
      <p:pic>
        <p:nvPicPr>
          <p:cNvPr descr="unireldata:Shared:_UR_CLIENTS:OUR:2014:OUR140527_DE_BrandArchitecture:MASTER LOGOS:CENG_140611_DE_BrandArchitecture_Folder:UA_CENG_logo lock up:DIGITAL:PNG:Full Color:UA_CENG_RGB_Limited.png" id="63" name="Google Shape;63;p62"/>
          <p:cNvPicPr preferRelativeResize="0"/>
          <p:nvPr/>
        </p:nvPicPr>
        <p:blipFill rotWithShape="1">
          <a:blip r:embed="rId5">
            <a:alphaModFix/>
          </a:blip>
          <a:srcRect b="0" l="0" r="0" t="0"/>
          <a:stretch/>
        </p:blipFill>
        <p:spPr>
          <a:xfrm>
            <a:off x="547966" y="4690388"/>
            <a:ext cx="3266794" cy="309599"/>
          </a:xfrm>
          <a:prstGeom prst="rect">
            <a:avLst/>
          </a:prstGeom>
          <a:noFill/>
          <a:ln>
            <a:noFill/>
          </a:ln>
        </p:spPr>
      </p:pic>
      <p:sp>
        <p:nvSpPr>
          <p:cNvPr id="64" name="Google Shape;64;p62"/>
          <p:cNvSpPr/>
          <p:nvPr/>
        </p:nvSpPr>
        <p:spPr>
          <a:xfrm>
            <a:off x="4557058" y="791882"/>
            <a:ext cx="4586941" cy="5319059"/>
          </a:xfrm>
          <a:prstGeom prst="rect">
            <a:avLst/>
          </a:prstGeom>
          <a:solidFill>
            <a:schemeClr val="dk1"/>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unireldata:Shared:_UR_CLIENTS:OUR:2014:OUR140527_DE_BrandArchitecture:MASTER LOGOS:CENG_140611_DE_BrandArchitecture_Folder:UA_CENG_logo lock up:DIGITAL:PNG:Reverse:UA_CENG_RGB_Alt_reverse.png" id="65" name="Google Shape;65;p62"/>
          <p:cNvPicPr preferRelativeResize="0"/>
          <p:nvPr/>
        </p:nvPicPr>
        <p:blipFill rotWithShape="1">
          <a:blip r:embed="rId6">
            <a:alphaModFix/>
          </a:blip>
          <a:srcRect b="0" l="0" r="0" t="0"/>
          <a:stretch/>
        </p:blipFill>
        <p:spPr>
          <a:xfrm>
            <a:off x="4975411" y="2240986"/>
            <a:ext cx="3571688" cy="567628"/>
          </a:xfrm>
          <a:prstGeom prst="rect">
            <a:avLst/>
          </a:prstGeom>
          <a:noFill/>
          <a:ln>
            <a:noFill/>
          </a:ln>
        </p:spPr>
      </p:pic>
      <p:pic>
        <p:nvPicPr>
          <p:cNvPr descr="unireldata:Shared:_UR_CLIENTS:OUR:2014:OUR140527_DE_BrandArchitecture:MASTER LOGOS:CENG_140611_DE_BrandArchitecture_Folder:UA_CENG_logo lock up:DIGITAL:PNG:Reverse:UA_CENG_RGB_Limited_reverse.png" id="66" name="Google Shape;66;p62"/>
          <p:cNvPicPr preferRelativeResize="0"/>
          <p:nvPr/>
        </p:nvPicPr>
        <p:blipFill rotWithShape="1">
          <a:blip r:embed="rId7">
            <a:alphaModFix/>
          </a:blip>
          <a:srcRect b="0" l="0" r="0" t="0"/>
          <a:stretch/>
        </p:blipFill>
        <p:spPr>
          <a:xfrm>
            <a:off x="4975411" y="4690388"/>
            <a:ext cx="3638098" cy="344787"/>
          </a:xfrm>
          <a:prstGeom prst="rect">
            <a:avLst/>
          </a:prstGeom>
          <a:noFill/>
          <a:ln>
            <a:noFill/>
          </a:ln>
        </p:spPr>
      </p:pic>
      <p:pic>
        <p:nvPicPr>
          <p:cNvPr descr="unireldata:Shared:_UR_CLIENTS:OUR:2014:OUR140527_DE_BrandArchitecture:MASTER LOGOS:CENG_140611_DE_BrandArchitecture_Folder:UA_CENG_logo lock up:DIGITAL:PNG:Reverse:UA_CENG_RGB_Primary_reverse.png" id="67" name="Google Shape;67;p62"/>
          <p:cNvPicPr preferRelativeResize="0"/>
          <p:nvPr/>
        </p:nvPicPr>
        <p:blipFill rotWithShape="1">
          <a:blip r:embed="rId8">
            <a:alphaModFix/>
          </a:blip>
          <a:srcRect b="0" l="0" r="0" t="0"/>
          <a:stretch/>
        </p:blipFill>
        <p:spPr>
          <a:xfrm>
            <a:off x="4975411" y="1216349"/>
            <a:ext cx="3571688" cy="570478"/>
          </a:xfrm>
          <a:prstGeom prst="rect">
            <a:avLst/>
          </a:prstGeom>
          <a:noFill/>
          <a:ln>
            <a:noFill/>
          </a:ln>
        </p:spPr>
      </p:pic>
      <p:pic>
        <p:nvPicPr>
          <p:cNvPr descr="unireldata:Shared:_UR_CLIENTS:OUR:2014:OUR140527_DE_BrandArchitecture:MASTER LOGOS:CENG_140611_DE_BrandArchitecture_Folder:UA_CENG_logo lock up:DIGITAL:PNG:Reverse:UA_CENG_RGB_Promo_reverse.png" id="68" name="Google Shape;68;p62"/>
          <p:cNvPicPr preferRelativeResize="0"/>
          <p:nvPr/>
        </p:nvPicPr>
        <p:blipFill rotWithShape="1">
          <a:blip r:embed="rId9">
            <a:alphaModFix/>
          </a:blip>
          <a:srcRect b="0" l="0" r="0" t="0"/>
          <a:stretch/>
        </p:blipFill>
        <p:spPr>
          <a:xfrm>
            <a:off x="4975411" y="3474024"/>
            <a:ext cx="3571688" cy="61181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theme" Target="../theme/theme1.xml"/><Relationship Id="rId12" Type="http://schemas.openxmlformats.org/officeDocument/2006/relationships/slideLayout" Target="../slideLayouts/slideLayout9.xml"/><Relationship Id="rId1" Type="http://schemas.openxmlformats.org/officeDocument/2006/relationships/image" Target="../media/image35.png"/><Relationship Id="rId2" Type="http://schemas.openxmlformats.org/officeDocument/2006/relationships/image" Target="../media/image1.png"/><Relationship Id="rId3" Type="http://schemas.openxmlformats.org/officeDocument/2006/relationships/image" Target="../media/image18.png"/><Relationship Id="rId4" Type="http://schemas.openxmlformats.org/officeDocument/2006/relationships/slideLayout" Target="../slideLayouts/slideLayout1.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triangle_page#.png" id="10" name="Google Shape;10;p53"/>
          <p:cNvPicPr preferRelativeResize="0"/>
          <p:nvPr/>
        </p:nvPicPr>
        <p:blipFill rotWithShape="1">
          <a:blip r:embed="rId1">
            <a:alphaModFix/>
          </a:blip>
          <a:srcRect b="0" l="0" r="0" t="0"/>
          <a:stretch/>
        </p:blipFill>
        <p:spPr>
          <a:xfrm>
            <a:off x="4343400" y="6619893"/>
            <a:ext cx="435864" cy="240792"/>
          </a:xfrm>
          <a:prstGeom prst="rect">
            <a:avLst/>
          </a:prstGeom>
          <a:noFill/>
          <a:ln>
            <a:noFill/>
          </a:ln>
        </p:spPr>
      </p:pic>
      <p:sp>
        <p:nvSpPr>
          <p:cNvPr id="11" name="Google Shape;11;p53"/>
          <p:cNvSpPr txBox="1"/>
          <p:nvPr>
            <p:ph type="title"/>
          </p:nvPr>
        </p:nvSpPr>
        <p:spPr>
          <a:xfrm>
            <a:off x="457200" y="2551231"/>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rgbClr val="0C234B"/>
              </a:buClr>
              <a:buSzPts val="3600"/>
              <a:buFont typeface="Verdana"/>
              <a:buNone/>
              <a:defRPr b="1" i="0" sz="3600" u="none" cap="none" strike="noStrike">
                <a:solidFill>
                  <a:srgbClr val="0C234B"/>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53"/>
          <p:cNvSpPr txBox="1"/>
          <p:nvPr>
            <p:ph idx="1" type="body"/>
          </p:nvPr>
        </p:nvSpPr>
        <p:spPr>
          <a:xfrm>
            <a:off x="918163" y="3885257"/>
            <a:ext cx="6946430" cy="1441274"/>
          </a:xfrm>
          <a:prstGeom prst="rect">
            <a:avLst/>
          </a:prstGeom>
          <a:noFill/>
          <a:ln>
            <a:noFill/>
          </a:ln>
        </p:spPr>
        <p:txBody>
          <a:bodyPr anchorCtr="0" anchor="t" bIns="45700" lIns="91425" spcFirstLastPara="1" rIns="91425" wrap="square" tIns="45700">
            <a:normAutofit/>
          </a:bodyPr>
          <a:lstStyle>
            <a:lvl1pPr indent="-355600" lvl="0" marL="457200" marR="0" rtl="0" algn="ctr">
              <a:lnSpc>
                <a:spcPct val="100000"/>
              </a:lnSpc>
              <a:spcBef>
                <a:spcPts val="400"/>
              </a:spcBef>
              <a:spcAft>
                <a:spcPts val="0"/>
              </a:spcAft>
              <a:buClr>
                <a:srgbClr val="AB0520"/>
              </a:buClr>
              <a:buSzPts val="2000"/>
              <a:buFont typeface="Arial"/>
              <a:buChar char="•"/>
              <a:defRPr b="0" i="0" sz="2000" u="none" cap="none" strike="noStrike">
                <a:solidFill>
                  <a:srgbClr val="6F868D"/>
                </a:solidFill>
                <a:latin typeface="Verdana"/>
                <a:ea typeface="Verdana"/>
                <a:cs typeface="Verdana"/>
                <a:sym typeface="Verdana"/>
              </a:defRPr>
            </a:lvl1pPr>
            <a:lvl2pPr indent="-330200" lvl="1" marL="914400" marR="0" rtl="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rtl="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rtl="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rtl="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53"/>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grpSp>
        <p:nvGrpSpPr>
          <p:cNvPr id="14" name="Google Shape;14;p53"/>
          <p:cNvGrpSpPr/>
          <p:nvPr/>
        </p:nvGrpSpPr>
        <p:grpSpPr>
          <a:xfrm>
            <a:off x="0" y="0"/>
            <a:ext cx="9144000" cy="640080"/>
            <a:chOff x="246543" y="219"/>
            <a:chExt cx="9144000" cy="640080"/>
          </a:xfrm>
        </p:grpSpPr>
        <p:pic>
          <p:nvPicPr>
            <p:cNvPr id="15" name="Google Shape;15;p53"/>
            <p:cNvPicPr preferRelativeResize="0"/>
            <p:nvPr/>
          </p:nvPicPr>
          <p:blipFill rotWithShape="1">
            <a:blip r:embed="rId2">
              <a:alphaModFix/>
            </a:blip>
            <a:srcRect b="54851" l="92" r="3103" t="20961"/>
            <a:stretch/>
          </p:blipFill>
          <p:spPr>
            <a:xfrm>
              <a:off x="246543" y="10081"/>
              <a:ext cx="9144000" cy="629999"/>
            </a:xfrm>
            <a:prstGeom prst="rect">
              <a:avLst/>
            </a:prstGeom>
            <a:solidFill>
              <a:srgbClr val="0C234B"/>
            </a:solidFill>
            <a:ln>
              <a:noFill/>
            </a:ln>
          </p:spPr>
        </p:pic>
        <p:grpSp>
          <p:nvGrpSpPr>
            <p:cNvPr id="16" name="Google Shape;16;p53"/>
            <p:cNvGrpSpPr/>
            <p:nvPr/>
          </p:nvGrpSpPr>
          <p:grpSpPr>
            <a:xfrm>
              <a:off x="246543" y="219"/>
              <a:ext cx="9144000" cy="640080"/>
              <a:chOff x="-380986" y="-193642"/>
              <a:chExt cx="9144000" cy="640080"/>
            </a:xfrm>
          </p:grpSpPr>
          <p:sp>
            <p:nvSpPr>
              <p:cNvPr id="17" name="Google Shape;17;p53"/>
              <p:cNvSpPr txBox="1"/>
              <p:nvPr/>
            </p:nvSpPr>
            <p:spPr>
              <a:xfrm>
                <a:off x="-380986" y="-193642"/>
                <a:ext cx="9144000" cy="640080"/>
              </a:xfrm>
              <a:prstGeom prst="rect">
                <a:avLst/>
              </a:prstGeom>
              <a:solidFill>
                <a:srgbClr val="0C234B">
                  <a:alpha val="88235"/>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unireldata:Shared:_UR_CLIENTS:OUR:2014:OUR140527_DE_BrandArchitecture:MASTER LOGOS:CENG_140611_DE_BrandArchitecture_Folder:UA_CENG_logo lock up:DIGITAL:PNG:Reverse:UA_CENG_RGB_Primary_reverse.png" id="18" name="Google Shape;18;p53"/>
              <p:cNvPicPr preferRelativeResize="0"/>
              <p:nvPr/>
            </p:nvPicPr>
            <p:blipFill rotWithShape="1">
              <a:blip r:embed="rId3">
                <a:alphaModFix/>
              </a:blip>
              <a:srcRect b="0" l="0" r="0" t="0"/>
              <a:stretch/>
            </p:blipFill>
            <p:spPr>
              <a:xfrm>
                <a:off x="-48488" y="-51319"/>
                <a:ext cx="2359181" cy="376813"/>
              </a:xfrm>
              <a:prstGeom prst="rect">
                <a:avLst/>
              </a:prstGeom>
              <a:noFill/>
              <a:ln>
                <a:noFill/>
              </a:ln>
            </p:spPr>
          </p:pic>
        </p:grpSp>
      </p:gr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jp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comments" Target="../comments/comment4.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
          <p:cNvSpPr txBox="1"/>
          <p:nvPr>
            <p:ph type="ctrTitle"/>
          </p:nvPr>
        </p:nvSpPr>
        <p:spPr>
          <a:xfrm>
            <a:off x="259200" y="930600"/>
            <a:ext cx="8625600" cy="1470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3600"/>
              <a:buFont typeface="Verdana"/>
              <a:buNone/>
            </a:pPr>
            <a:r>
              <a:rPr lang="en-US">
                <a:latin typeface="Times New Roman"/>
                <a:ea typeface="Times New Roman"/>
                <a:cs typeface="Times New Roman"/>
                <a:sym typeface="Times New Roman"/>
              </a:rPr>
              <a:t>Epileptic Seizure Detection and Notification System</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rPr lang="en-US" sz="3000">
                <a:latin typeface="Times New Roman"/>
                <a:ea typeface="Times New Roman"/>
                <a:cs typeface="Times New Roman"/>
                <a:sym typeface="Times New Roman"/>
              </a:rPr>
              <a:t>Second Iteration Review</a:t>
            </a:r>
            <a:endParaRPr i="0" sz="3000" u="none" cap="none" strike="noStrike">
              <a:solidFill>
                <a:srgbClr val="0C234B"/>
              </a:solidFill>
              <a:latin typeface="Times New Roman"/>
              <a:ea typeface="Times New Roman"/>
              <a:cs typeface="Times New Roman"/>
              <a:sym typeface="Times New Roman"/>
            </a:endParaRPr>
          </a:p>
        </p:txBody>
      </p:sp>
      <p:sp>
        <p:nvSpPr>
          <p:cNvPr id="74" name="Google Shape;74;p1"/>
          <p:cNvSpPr txBox="1"/>
          <p:nvPr>
            <p:ph idx="1" type="subTitle"/>
          </p:nvPr>
        </p:nvSpPr>
        <p:spPr>
          <a:xfrm>
            <a:off x="0" y="2576100"/>
            <a:ext cx="9144000" cy="345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AB0520"/>
              </a:buClr>
              <a:buSzPts val="2000"/>
              <a:buFont typeface="Arial"/>
              <a:buNone/>
            </a:pPr>
            <a:r>
              <a:rPr lang="en-US" sz="2200">
                <a:solidFill>
                  <a:schemeClr val="dk1"/>
                </a:solidFill>
                <a:highlight>
                  <a:srgbClr val="FFFFFF"/>
                </a:highlight>
                <a:latin typeface="Times New Roman"/>
                <a:ea typeface="Times New Roman"/>
                <a:cs typeface="Times New Roman"/>
                <a:sym typeface="Times New Roman"/>
              </a:rPr>
              <a:t>Team #19063</a:t>
            </a:r>
            <a:endParaRPr sz="2200">
              <a:solidFill>
                <a:schemeClr val="dk1"/>
              </a:solidFill>
              <a:highlight>
                <a:srgbClr val="FFFFFF"/>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AB0520"/>
              </a:buClr>
              <a:buSzPts val="2000"/>
              <a:buFont typeface="Arial"/>
              <a:buNone/>
            </a:pPr>
            <a:r>
              <a:rPr lang="en-US" sz="2200">
                <a:solidFill>
                  <a:schemeClr val="dk1"/>
                </a:solidFill>
                <a:highlight>
                  <a:srgbClr val="FFFFFF"/>
                </a:highlight>
                <a:latin typeface="Times New Roman"/>
                <a:ea typeface="Times New Roman"/>
                <a:cs typeface="Times New Roman"/>
                <a:sym typeface="Times New Roman"/>
              </a:rPr>
              <a:t>Sponsors - Iwan R Grau</a:t>
            </a:r>
            <a:r>
              <a:rPr lang="en-US" sz="2200">
                <a:solidFill>
                  <a:schemeClr val="dk1"/>
                </a:solidFill>
                <a:latin typeface="Times New Roman"/>
                <a:ea typeface="Times New Roman"/>
                <a:cs typeface="Times New Roman"/>
                <a:sym typeface="Times New Roman"/>
              </a:rPr>
              <a:t>, Palanivel Guruvareddiar</a:t>
            </a:r>
            <a:endParaRPr sz="2200">
              <a:solidFill>
                <a:schemeClr val="dk1"/>
              </a:solidFill>
              <a:highlight>
                <a:srgbClr val="FFFFFF"/>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AB0520"/>
              </a:buClr>
              <a:buSzPts val="2000"/>
              <a:buFont typeface="Arial"/>
              <a:buNone/>
            </a:pPr>
            <a:r>
              <a:rPr lang="en-US" sz="2200">
                <a:solidFill>
                  <a:schemeClr val="dk1"/>
                </a:solidFill>
                <a:highlight>
                  <a:srgbClr val="FFFFFF"/>
                </a:highlight>
                <a:latin typeface="Times New Roman"/>
                <a:ea typeface="Times New Roman"/>
                <a:cs typeface="Times New Roman"/>
                <a:sym typeface="Times New Roman"/>
              </a:rPr>
              <a:t>Mentor - Catherine Merrill</a:t>
            </a:r>
            <a:endParaRPr sz="2200">
              <a:solidFill>
                <a:schemeClr val="dk1"/>
              </a:solidFill>
              <a:highlight>
                <a:srgbClr val="FFFFFF"/>
              </a:highlight>
              <a:latin typeface="Times New Roman"/>
              <a:ea typeface="Times New Roman"/>
              <a:cs typeface="Times New Roman"/>
              <a:sym typeface="Times New Roman"/>
            </a:endParaRPr>
          </a:p>
          <a:p>
            <a:pPr indent="-368300" lvl="0" marL="4572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Team members:</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Alejandro Ortega</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Gordon Downs</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Louie Bertani</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Juan Gastélum</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K Humberto Lopez Felix</a:t>
            </a:r>
            <a:endParaRPr sz="2200">
              <a:solidFill>
                <a:schemeClr val="dk1"/>
              </a:solidFill>
              <a:highlight>
                <a:srgbClr val="FFFFFF"/>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AB0520"/>
              </a:buClr>
              <a:buSzPts val="2000"/>
              <a:buFont typeface="Arial"/>
              <a:buNone/>
            </a:pPr>
            <a:r>
              <a:t/>
            </a:r>
            <a:endParaRPr sz="2200">
              <a:latin typeface="Times New Roman"/>
              <a:ea typeface="Times New Roman"/>
              <a:cs typeface="Times New Roman"/>
              <a:sym typeface="Times New Roman"/>
            </a:endParaRPr>
          </a:p>
        </p:txBody>
      </p:sp>
      <p:pic>
        <p:nvPicPr>
          <p:cNvPr id="75" name="Google Shape;75;p1"/>
          <p:cNvPicPr preferRelativeResize="0"/>
          <p:nvPr/>
        </p:nvPicPr>
        <p:blipFill rotWithShape="1">
          <a:blip r:embed="rId3">
            <a:alphaModFix/>
          </a:blip>
          <a:srcRect b="0" l="0" r="0" t="0"/>
          <a:stretch/>
        </p:blipFill>
        <p:spPr>
          <a:xfrm>
            <a:off x="6933600" y="5720275"/>
            <a:ext cx="1564125" cy="103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0"/>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2.1 Goals for ISR</a:t>
            </a:r>
            <a:endParaRPr>
              <a:latin typeface="Times New Roman"/>
              <a:ea typeface="Times New Roman"/>
              <a:cs typeface="Times New Roman"/>
              <a:sym typeface="Times New Roman"/>
            </a:endParaRPr>
          </a:p>
        </p:txBody>
      </p:sp>
      <p:sp>
        <p:nvSpPr>
          <p:cNvPr id="150" name="Google Shape;150;p10"/>
          <p:cNvSpPr txBox="1"/>
          <p:nvPr>
            <p:ph idx="1" type="body"/>
          </p:nvPr>
        </p:nvSpPr>
        <p:spPr>
          <a:xfrm>
            <a:off x="553423" y="1288128"/>
            <a:ext cx="8228100" cy="50277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560"/>
              </a:spcBef>
              <a:spcAft>
                <a:spcPts val="0"/>
              </a:spcAft>
              <a:buSzPts val="2000"/>
              <a:buFont typeface="Times New Roman"/>
              <a:buChar char="•"/>
            </a:pPr>
            <a:r>
              <a:rPr lang="en-US" sz="2000">
                <a:latin typeface="Times New Roman"/>
                <a:ea typeface="Times New Roman"/>
                <a:cs typeface="Times New Roman"/>
                <a:sym typeface="Times New Roman"/>
              </a:rPr>
              <a:t>For this review, we verified the following system and subsystem requirements:</a:t>
            </a:r>
            <a:endParaRPr sz="2000">
              <a:latin typeface="Times New Roman"/>
              <a:ea typeface="Times New Roman"/>
              <a:cs typeface="Times New Roman"/>
              <a:sym typeface="Times New Roman"/>
            </a:endParaRPr>
          </a:p>
          <a:p>
            <a:pPr indent="-355600" lvl="1" marL="914400" rtl="0" algn="l">
              <a:lnSpc>
                <a:spcPct val="10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SR 1.2 (Process images in real-time): Fully verified (R)</a:t>
            </a:r>
            <a:endParaRPr sz="2000">
              <a:latin typeface="Times New Roman"/>
              <a:ea typeface="Times New Roman"/>
              <a:cs typeface="Times New Roman"/>
              <a:sym typeface="Times New Roman"/>
            </a:endParaRPr>
          </a:p>
          <a:p>
            <a:pPr indent="-355600" lvl="1" marL="914400" rtl="0" algn="l">
              <a:lnSpc>
                <a:spcPct val="10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SR 3.1 (Make and Store log file of events): Fully Verified (CT)</a:t>
            </a:r>
            <a:endParaRPr sz="2000">
              <a:latin typeface="Times New Roman"/>
              <a:ea typeface="Times New Roman"/>
              <a:cs typeface="Times New Roman"/>
              <a:sym typeface="Times New Roman"/>
            </a:endParaRPr>
          </a:p>
          <a:p>
            <a:pPr indent="-355600" lvl="1" marL="914400" rtl="0" algn="l">
              <a:lnSpc>
                <a:spcPct val="10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SR 3.2 (Output log file on command): Partially Verified (CT)</a:t>
            </a:r>
            <a:endParaRPr sz="2000">
              <a:latin typeface="Times New Roman"/>
              <a:ea typeface="Times New Roman"/>
              <a:cs typeface="Times New Roman"/>
              <a:sym typeface="Times New Roman"/>
            </a:endParaRPr>
          </a:p>
          <a:p>
            <a:pPr indent="-355600" lvl="2" marL="1371600" rtl="0" algn="l">
              <a:lnSpc>
                <a:spcPct val="100000"/>
              </a:lnSpc>
              <a:spcBef>
                <a:spcPts val="0"/>
              </a:spcBef>
              <a:spcAft>
                <a:spcPts val="0"/>
              </a:spcAft>
              <a:buSzPts val="2000"/>
              <a:buFont typeface="Times New Roman"/>
              <a:buChar char="•"/>
            </a:pPr>
            <a:r>
              <a:rPr lang="en-US">
                <a:latin typeface="Times New Roman"/>
                <a:ea typeface="Times New Roman"/>
                <a:cs typeface="Times New Roman"/>
                <a:sym typeface="Times New Roman"/>
              </a:rPr>
              <a:t>SSR 3.2.2 (Display log): Fully Verified</a:t>
            </a:r>
            <a:endParaRPr>
              <a:latin typeface="Times New Roman"/>
              <a:ea typeface="Times New Roman"/>
              <a:cs typeface="Times New Roman"/>
              <a:sym typeface="Times New Roman"/>
            </a:endParaRPr>
          </a:p>
          <a:p>
            <a:pPr indent="-355600" lvl="2" marL="1371600" rtl="0" algn="l">
              <a:lnSpc>
                <a:spcPct val="100000"/>
              </a:lnSpc>
              <a:spcBef>
                <a:spcPts val="0"/>
              </a:spcBef>
              <a:spcAft>
                <a:spcPts val="0"/>
              </a:spcAft>
              <a:buSzPts val="2000"/>
              <a:buFont typeface="Times New Roman"/>
              <a:buChar char="•"/>
            </a:pPr>
            <a:r>
              <a:rPr lang="en-US">
                <a:latin typeface="Times New Roman"/>
                <a:ea typeface="Times New Roman"/>
                <a:cs typeface="Times New Roman"/>
                <a:sym typeface="Times New Roman"/>
              </a:rPr>
              <a:t>SSR 3.2.3 (Export log): Fully Verified</a:t>
            </a:r>
            <a:endParaRPr>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2000">
              <a:latin typeface="Times New Roman"/>
              <a:ea typeface="Times New Roman"/>
              <a:cs typeface="Times New Roman"/>
              <a:sym typeface="Times New Roman"/>
            </a:endParaRPr>
          </a:p>
        </p:txBody>
      </p:sp>
      <p:sp>
        <p:nvSpPr>
          <p:cNvPr id="151" name="Google Shape;151;p10"/>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52" name="Google Shape;152;p10"/>
          <p:cNvSpPr txBox="1"/>
          <p:nvPr/>
        </p:nvSpPr>
        <p:spPr>
          <a:xfrm>
            <a:off x="714925" y="5700800"/>
            <a:ext cx="7692300" cy="8847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have a clear understanding of what our goals were for this review in terms of system requirement prioritization, risk mitigation and critical technology</a:t>
            </a:r>
            <a:endParaRPr b="1" i="0" sz="1800" u="none" cap="none" strike="noStrike">
              <a:solidFill>
                <a:schemeClr val="dk1"/>
              </a:solidFill>
              <a:latin typeface="Times New Roman"/>
              <a:ea typeface="Times New Roman"/>
              <a:cs typeface="Times New Roman"/>
              <a:sym typeface="Times New Roman"/>
            </a:endParaRPr>
          </a:p>
        </p:txBody>
      </p:sp>
      <p:sp>
        <p:nvSpPr>
          <p:cNvPr id="153" name="Google Shape;153;p10"/>
          <p:cNvSpPr txBox="1"/>
          <p:nvPr>
            <p:ph idx="1" type="body"/>
          </p:nvPr>
        </p:nvSpPr>
        <p:spPr>
          <a:xfrm>
            <a:off x="6086375" y="4628825"/>
            <a:ext cx="2802000" cy="100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None/>
            </a:pPr>
            <a:r>
              <a:rPr lang="en-US" sz="2000">
                <a:latin typeface="Times New Roman"/>
                <a:ea typeface="Times New Roman"/>
                <a:cs typeface="Times New Roman"/>
                <a:sym typeface="Times New Roman"/>
              </a:rPr>
              <a:t>CT:	Critical Technology</a:t>
            </a:r>
            <a:endParaRPr sz="20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rPr lang="en-US" sz="2000">
                <a:latin typeface="Times New Roman"/>
                <a:ea typeface="Times New Roman"/>
                <a:cs typeface="Times New Roman"/>
                <a:sym typeface="Times New Roman"/>
              </a:rPr>
              <a:t>R:	Risk</a:t>
            </a:r>
            <a:endParaRPr sz="20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1"/>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2.2 System Requirement Flowdown</a:t>
            </a:r>
            <a:endParaRPr>
              <a:latin typeface="Times New Roman"/>
              <a:ea typeface="Times New Roman"/>
              <a:cs typeface="Times New Roman"/>
              <a:sym typeface="Times New Roman"/>
            </a:endParaRPr>
          </a:p>
        </p:txBody>
      </p:sp>
      <p:sp>
        <p:nvSpPr>
          <p:cNvPr id="160" name="Google Shape;160;p11"/>
          <p:cNvSpPr txBox="1"/>
          <p:nvPr>
            <p:ph idx="1" type="body"/>
          </p:nvPr>
        </p:nvSpPr>
        <p:spPr>
          <a:xfrm>
            <a:off x="554273" y="1426103"/>
            <a:ext cx="8228100" cy="5027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Full list of system requirements and their flowdown are present in document </a:t>
            </a:r>
            <a:r>
              <a:rPr b="1" lang="en-US" sz="1800">
                <a:latin typeface="Times New Roman"/>
                <a:ea typeface="Times New Roman"/>
                <a:cs typeface="Times New Roman"/>
                <a:sym typeface="Times New Roman"/>
              </a:rPr>
              <a:t>100,102 System Requirements Document RevB</a:t>
            </a:r>
            <a:endParaRPr b="1"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Updated Flowdown:</a:t>
            </a:r>
            <a:endParaRPr sz="1800">
              <a:latin typeface="Times New Roman"/>
              <a:ea typeface="Times New Roman"/>
              <a:cs typeface="Times New Roman"/>
              <a:sym typeface="Times New Roman"/>
            </a:endParaRPr>
          </a:p>
          <a:p>
            <a:pPr indent="-317500" lvl="1" marL="914400" rtl="0" algn="l">
              <a:lnSpc>
                <a:spcPct val="100000"/>
              </a:lnSpc>
              <a:spcBef>
                <a:spcPts val="1000"/>
              </a:spcBef>
              <a:spcAft>
                <a:spcPts val="0"/>
              </a:spcAft>
              <a:buSzPts val="1400"/>
              <a:buFont typeface="Times New Roman"/>
              <a:buChar char="•"/>
            </a:pPr>
            <a:r>
              <a:rPr lang="en-US" sz="1400">
                <a:latin typeface="Times New Roman"/>
                <a:ea typeface="Times New Roman"/>
                <a:cs typeface="Times New Roman"/>
                <a:sym typeface="Times New Roman"/>
              </a:rPr>
              <a:t>SR 1.3 (Accuracy of the system)</a:t>
            </a:r>
            <a:endParaRPr sz="1400">
              <a:latin typeface="Times New Roman"/>
              <a:ea typeface="Times New Roman"/>
              <a:cs typeface="Times New Roman"/>
              <a:sym typeface="Times New Roman"/>
            </a:endParaRPr>
          </a:p>
          <a:p>
            <a:pPr indent="-317500" lvl="2" marL="13716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SSR 1.3.3: The image analysis subsystem shall detect a seizure with 90% accuracy</a:t>
            </a:r>
            <a:endParaRPr sz="1400">
              <a:latin typeface="Times New Roman"/>
              <a:ea typeface="Times New Roman"/>
              <a:cs typeface="Times New Roman"/>
              <a:sym typeface="Times New Roman"/>
            </a:endParaRPr>
          </a:p>
          <a:p>
            <a:pPr indent="-317500" lvl="1" marL="914400" rtl="0" algn="l">
              <a:lnSpc>
                <a:spcPct val="100000"/>
              </a:lnSpc>
              <a:spcBef>
                <a:spcPts val="1000"/>
              </a:spcBef>
              <a:spcAft>
                <a:spcPts val="0"/>
              </a:spcAft>
              <a:buSzPts val="1400"/>
              <a:buFont typeface="Times New Roman"/>
              <a:buChar char="•"/>
            </a:pPr>
            <a:r>
              <a:rPr lang="en-US" sz="1400">
                <a:latin typeface="Times New Roman"/>
                <a:ea typeface="Times New Roman"/>
                <a:cs typeface="Times New Roman"/>
                <a:sym typeface="Times New Roman"/>
              </a:rPr>
              <a:t>SR 1.4 (Time to detect seizure)</a:t>
            </a:r>
            <a:endParaRPr sz="1400">
              <a:latin typeface="Times New Roman"/>
              <a:ea typeface="Times New Roman"/>
              <a:cs typeface="Times New Roman"/>
              <a:sym typeface="Times New Roman"/>
            </a:endParaRPr>
          </a:p>
          <a:p>
            <a:pPr indent="-317500" lvl="2" marL="13716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SSR 1.4.1: The image analysis subsystem shall detect a seizure within 10 seconds of the clonic phase starting.</a:t>
            </a:r>
            <a:endParaRPr sz="1400">
              <a:latin typeface="Times New Roman"/>
              <a:ea typeface="Times New Roman"/>
              <a:cs typeface="Times New Roman"/>
              <a:sym typeface="Times New Roman"/>
            </a:endParaRPr>
          </a:p>
          <a:p>
            <a:pPr indent="-317500" lvl="1" marL="914400" rtl="0" algn="l">
              <a:lnSpc>
                <a:spcPct val="100000"/>
              </a:lnSpc>
              <a:spcBef>
                <a:spcPts val="1000"/>
              </a:spcBef>
              <a:spcAft>
                <a:spcPts val="0"/>
              </a:spcAft>
              <a:buSzPts val="1400"/>
              <a:buFont typeface="Times New Roman"/>
              <a:buChar char="•"/>
            </a:pPr>
            <a:r>
              <a:rPr lang="en-US" sz="1400">
                <a:latin typeface="Times New Roman"/>
                <a:ea typeface="Times New Roman"/>
                <a:cs typeface="Times New Roman"/>
                <a:sym typeface="Times New Roman"/>
              </a:rPr>
              <a:t>SR 2.1 (Trigger alarm if seizure)</a:t>
            </a:r>
            <a:endParaRPr sz="1400">
              <a:latin typeface="Times New Roman"/>
              <a:ea typeface="Times New Roman"/>
              <a:cs typeface="Times New Roman"/>
              <a:sym typeface="Times New Roman"/>
            </a:endParaRPr>
          </a:p>
          <a:p>
            <a:pPr indent="-317500" lvl="2" marL="13716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SSR 2.1.1: The image analysis subsystem shall send a data packet to the notification subsystem.</a:t>
            </a:r>
            <a:endParaRPr sz="1400">
              <a:latin typeface="Times New Roman"/>
              <a:ea typeface="Times New Roman"/>
              <a:cs typeface="Times New Roman"/>
              <a:sym typeface="Times New Roman"/>
            </a:endParaRPr>
          </a:p>
          <a:p>
            <a:pPr indent="-317500" lvl="2" marL="13716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SSR 2.1.2: The notification subsystem shall trigger an alarm after receiving a data packet from the image analysis subsystem.</a:t>
            </a:r>
            <a:endParaRPr sz="1400">
              <a:latin typeface="Times New Roman"/>
              <a:ea typeface="Times New Roman"/>
              <a:cs typeface="Times New Roman"/>
              <a:sym typeface="Times New Roman"/>
            </a:endParaRPr>
          </a:p>
          <a:p>
            <a:pPr indent="-317500" lvl="1" marL="914400" rtl="0" algn="l">
              <a:lnSpc>
                <a:spcPct val="100000"/>
              </a:lnSpc>
              <a:spcBef>
                <a:spcPts val="1000"/>
              </a:spcBef>
              <a:spcAft>
                <a:spcPts val="0"/>
              </a:spcAft>
              <a:buSzPts val="1400"/>
              <a:buFont typeface="Times New Roman"/>
              <a:buChar char="•"/>
            </a:pPr>
            <a:r>
              <a:rPr lang="en-US" sz="1400">
                <a:latin typeface="Times New Roman"/>
                <a:ea typeface="Times New Roman"/>
                <a:cs typeface="Times New Roman"/>
                <a:sym typeface="Times New Roman"/>
              </a:rPr>
              <a:t>SR 2.2 (Wireless delivery of alert)</a:t>
            </a:r>
            <a:endParaRPr sz="1400">
              <a:latin typeface="Times New Roman"/>
              <a:ea typeface="Times New Roman"/>
              <a:cs typeface="Times New Roman"/>
              <a:sym typeface="Times New Roman"/>
            </a:endParaRPr>
          </a:p>
          <a:p>
            <a:pPr indent="-317500" lvl="2" marL="13716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SSR 2.2.1: The image analysis subsystem shall send a data packet to the notification subsystem over the internet.</a:t>
            </a:r>
            <a:endParaRPr sz="14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1800">
              <a:latin typeface="Times New Roman"/>
              <a:ea typeface="Times New Roman"/>
              <a:cs typeface="Times New Roman"/>
              <a:sym typeface="Times New Roman"/>
            </a:endParaRPr>
          </a:p>
        </p:txBody>
      </p:sp>
      <p:sp>
        <p:nvSpPr>
          <p:cNvPr id="161" name="Google Shape;161;p11"/>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62" name="Google Shape;162;p11"/>
          <p:cNvSpPr txBox="1"/>
          <p:nvPr/>
        </p:nvSpPr>
        <p:spPr>
          <a:xfrm>
            <a:off x="714925" y="5929400"/>
            <a:ext cx="7692300" cy="6624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All system requirements have been fl</a:t>
            </a:r>
            <a:r>
              <a:rPr b="1" lang="en-US" sz="1800">
                <a:solidFill>
                  <a:schemeClr val="dk1"/>
                </a:solidFill>
                <a:latin typeface="Times New Roman"/>
                <a:ea typeface="Times New Roman"/>
                <a:cs typeface="Times New Roman"/>
                <a:sym typeface="Times New Roman"/>
              </a:rPr>
              <a:t>owed</a:t>
            </a:r>
            <a:r>
              <a:rPr b="1" i="0" lang="en-US" sz="1800" u="none" cap="none" strike="noStrike">
                <a:solidFill>
                  <a:schemeClr val="dk1"/>
                </a:solidFill>
                <a:latin typeface="Times New Roman"/>
                <a:ea typeface="Times New Roman"/>
                <a:cs typeface="Times New Roman"/>
                <a:sym typeface="Times New Roman"/>
              </a:rPr>
              <a:t>-down into subsystem level to allow for verification of the SDNS</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2.2 System Requirement Flowdown</a:t>
            </a:r>
            <a:endParaRPr>
              <a:latin typeface="Times New Roman"/>
              <a:ea typeface="Times New Roman"/>
              <a:cs typeface="Times New Roman"/>
              <a:sym typeface="Times New Roman"/>
            </a:endParaRPr>
          </a:p>
        </p:txBody>
      </p:sp>
      <p:sp>
        <p:nvSpPr>
          <p:cNvPr id="169" name="Google Shape;169;p12"/>
          <p:cNvSpPr txBox="1"/>
          <p:nvPr>
            <p:ph idx="1" type="body"/>
          </p:nvPr>
        </p:nvSpPr>
        <p:spPr>
          <a:xfrm>
            <a:off x="554273" y="1426103"/>
            <a:ext cx="8228100" cy="5027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Updated Flowdown (Continued):</a:t>
            </a:r>
            <a:endParaRPr sz="1800">
              <a:latin typeface="Times New Roman"/>
              <a:ea typeface="Times New Roman"/>
              <a:cs typeface="Times New Roman"/>
              <a:sym typeface="Times New Roman"/>
            </a:endParaRPr>
          </a:p>
          <a:p>
            <a:pPr indent="-330200" lvl="1" marL="914400" rtl="0" algn="l">
              <a:lnSpc>
                <a:spcPct val="100000"/>
              </a:lnSpc>
              <a:spcBef>
                <a:spcPts val="1000"/>
              </a:spcBef>
              <a:spcAft>
                <a:spcPts val="0"/>
              </a:spcAft>
              <a:buSzPts val="1600"/>
              <a:buFont typeface="Times New Roman"/>
              <a:buChar char="•"/>
            </a:pPr>
            <a:r>
              <a:rPr lang="en-US" sz="1600">
                <a:latin typeface="Times New Roman"/>
                <a:ea typeface="Times New Roman"/>
                <a:cs typeface="Times New Roman"/>
                <a:sym typeface="Times New Roman"/>
              </a:rPr>
              <a:t>SR 2.3 (Time for alarm from seizure detection)</a:t>
            </a:r>
            <a:endParaRPr sz="1600">
              <a:latin typeface="Times New Roman"/>
              <a:ea typeface="Times New Roman"/>
              <a:cs typeface="Times New Roman"/>
              <a:sym typeface="Times New Roman"/>
            </a:endParaRPr>
          </a:p>
          <a:p>
            <a:pPr indent="-330200" lvl="2" marL="1371600" rtl="0" algn="l">
              <a:lnSpc>
                <a:spcPct val="100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SSR 2.3.1: The notification subsystem shall receive a data packet that triggers an alarm within </a:t>
            </a:r>
            <a:r>
              <a:rPr lang="en-US" sz="1600">
                <a:highlight>
                  <a:srgbClr val="FFFF00"/>
                </a:highlight>
                <a:latin typeface="Times New Roman"/>
                <a:ea typeface="Times New Roman"/>
                <a:cs typeface="Times New Roman"/>
                <a:sym typeface="Times New Roman"/>
              </a:rPr>
              <a:t>5</a:t>
            </a:r>
            <a:r>
              <a:rPr lang="en-US" sz="1600">
                <a:latin typeface="Times New Roman"/>
                <a:ea typeface="Times New Roman"/>
                <a:cs typeface="Times New Roman"/>
                <a:sym typeface="Times New Roman"/>
              </a:rPr>
              <a:t> seconds of the the image analysis subsystem detecting a seizure.</a:t>
            </a:r>
            <a:endParaRPr sz="1600">
              <a:latin typeface="Times New Roman"/>
              <a:ea typeface="Times New Roman"/>
              <a:cs typeface="Times New Roman"/>
              <a:sym typeface="Times New Roman"/>
            </a:endParaRPr>
          </a:p>
          <a:p>
            <a:pPr indent="-330200" lvl="1" marL="914400" rtl="0" algn="l">
              <a:lnSpc>
                <a:spcPct val="100000"/>
              </a:lnSpc>
              <a:spcBef>
                <a:spcPts val="1000"/>
              </a:spcBef>
              <a:spcAft>
                <a:spcPts val="0"/>
              </a:spcAft>
              <a:buSzPts val="1600"/>
              <a:buFont typeface="Times New Roman"/>
              <a:buChar char="•"/>
            </a:pPr>
            <a:r>
              <a:rPr lang="en-US" sz="1600">
                <a:latin typeface="Times New Roman"/>
                <a:ea typeface="Times New Roman"/>
                <a:cs typeface="Times New Roman"/>
                <a:sym typeface="Times New Roman"/>
              </a:rPr>
              <a:t>SR 3.1 (Create and keep a log file of events)</a:t>
            </a:r>
            <a:endParaRPr sz="1600">
              <a:latin typeface="Times New Roman"/>
              <a:ea typeface="Times New Roman"/>
              <a:cs typeface="Times New Roman"/>
              <a:sym typeface="Times New Roman"/>
            </a:endParaRPr>
          </a:p>
          <a:p>
            <a:pPr indent="-330200" lvl="2" marL="1371600" rtl="0" algn="l">
              <a:lnSpc>
                <a:spcPct val="100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SSR 3.1.1: The notification subsystem shall create and store a log (database) working in FIFO fashion, containing information about time and date of detected seizures.</a:t>
            </a:r>
            <a:endParaRPr sz="1600">
              <a:latin typeface="Times New Roman"/>
              <a:ea typeface="Times New Roman"/>
              <a:cs typeface="Times New Roman"/>
              <a:sym typeface="Times New Roman"/>
            </a:endParaRPr>
          </a:p>
          <a:p>
            <a:pPr indent="-330200" lvl="1" marL="914400" rtl="0" algn="l">
              <a:lnSpc>
                <a:spcPct val="100000"/>
              </a:lnSpc>
              <a:spcBef>
                <a:spcPts val="1000"/>
              </a:spcBef>
              <a:spcAft>
                <a:spcPts val="0"/>
              </a:spcAft>
              <a:buSzPts val="1600"/>
              <a:buFont typeface="Times New Roman"/>
              <a:buChar char="•"/>
            </a:pPr>
            <a:r>
              <a:rPr lang="en-US" sz="1600">
                <a:latin typeface="Times New Roman"/>
                <a:ea typeface="Times New Roman"/>
                <a:cs typeface="Times New Roman"/>
                <a:sym typeface="Times New Roman"/>
              </a:rPr>
              <a:t>SR 3.2 (Output of log file)</a:t>
            </a:r>
            <a:endParaRPr sz="1600">
              <a:latin typeface="Times New Roman"/>
              <a:ea typeface="Times New Roman"/>
              <a:cs typeface="Times New Roman"/>
              <a:sym typeface="Times New Roman"/>
            </a:endParaRPr>
          </a:p>
          <a:p>
            <a:pPr indent="-330200" lvl="2" marL="1371600" rtl="0" algn="l">
              <a:lnSpc>
                <a:spcPct val="100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SSR 3.2.1: The image analysis subsystem shall send entries to the log as JSON files to the notification subsystem.</a:t>
            </a:r>
            <a:endParaRPr sz="1600">
              <a:latin typeface="Times New Roman"/>
              <a:ea typeface="Times New Roman"/>
              <a:cs typeface="Times New Roman"/>
              <a:sym typeface="Times New Roman"/>
            </a:endParaRPr>
          </a:p>
          <a:p>
            <a:pPr indent="-330200" lvl="2" marL="1371600" rtl="0" algn="l">
              <a:lnSpc>
                <a:spcPct val="100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SSR 3.2.2: The notification subsystem shall open the log and display it on the smartphone’s screen.</a:t>
            </a:r>
            <a:endParaRPr sz="1600">
              <a:latin typeface="Times New Roman"/>
              <a:ea typeface="Times New Roman"/>
              <a:cs typeface="Times New Roman"/>
              <a:sym typeface="Times New Roman"/>
            </a:endParaRPr>
          </a:p>
          <a:p>
            <a:pPr indent="-317500" lvl="2" marL="1371600" rtl="0" algn="l">
              <a:lnSpc>
                <a:spcPct val="100000"/>
              </a:lnSpc>
              <a:spcBef>
                <a:spcPts val="0"/>
              </a:spcBef>
              <a:spcAft>
                <a:spcPts val="0"/>
              </a:spcAft>
              <a:buSzPts val="1400"/>
              <a:buFont typeface="Times New Roman"/>
              <a:buChar char="•"/>
            </a:pPr>
            <a:r>
              <a:rPr lang="en-US" sz="1600">
                <a:latin typeface="Times New Roman"/>
                <a:ea typeface="Times New Roman"/>
                <a:cs typeface="Times New Roman"/>
                <a:sym typeface="Times New Roman"/>
              </a:rPr>
              <a:t>SSR 3.2.3: The notification subsystem shall allow the user to export the log as a .txt file through the smartp</a:t>
            </a:r>
            <a:r>
              <a:rPr lang="en-US" sz="1400">
                <a:latin typeface="Times New Roman"/>
                <a:ea typeface="Times New Roman"/>
                <a:cs typeface="Times New Roman"/>
                <a:sym typeface="Times New Roman"/>
              </a:rPr>
              <a:t>hone app.</a:t>
            </a:r>
            <a:endParaRPr sz="1800">
              <a:latin typeface="Times New Roman"/>
              <a:ea typeface="Times New Roman"/>
              <a:cs typeface="Times New Roman"/>
              <a:sym typeface="Times New Roman"/>
            </a:endParaRPr>
          </a:p>
        </p:txBody>
      </p:sp>
      <p:sp>
        <p:nvSpPr>
          <p:cNvPr id="170" name="Google Shape;170;p12"/>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71" name="Google Shape;171;p12"/>
          <p:cNvSpPr txBox="1"/>
          <p:nvPr/>
        </p:nvSpPr>
        <p:spPr>
          <a:xfrm>
            <a:off x="714925" y="5929400"/>
            <a:ext cx="7692300" cy="6624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All system requirements have been flow</a:t>
            </a:r>
            <a:r>
              <a:rPr b="1" lang="en-US" sz="1800">
                <a:solidFill>
                  <a:schemeClr val="dk1"/>
                </a:solidFill>
                <a:latin typeface="Times New Roman"/>
                <a:ea typeface="Times New Roman"/>
                <a:cs typeface="Times New Roman"/>
                <a:sym typeface="Times New Roman"/>
              </a:rPr>
              <a:t>ed</a:t>
            </a:r>
            <a:r>
              <a:rPr b="1" i="0" lang="en-US" sz="1800" u="none" cap="none" strike="noStrike">
                <a:solidFill>
                  <a:schemeClr val="dk1"/>
                </a:solidFill>
                <a:latin typeface="Times New Roman"/>
                <a:ea typeface="Times New Roman"/>
                <a:cs typeface="Times New Roman"/>
                <a:sym typeface="Times New Roman"/>
              </a:rPr>
              <a:t>-down into subsystem level to allow for verification of the SDNS</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3"/>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3.0 Current SDNS Description</a:t>
            </a:r>
            <a:endParaRPr sz="3600">
              <a:latin typeface="Times New Roman"/>
              <a:ea typeface="Times New Roman"/>
              <a:cs typeface="Times New Roman"/>
              <a:sym typeface="Times New Roman"/>
            </a:endParaRPr>
          </a:p>
        </p:txBody>
      </p:sp>
      <p:sp>
        <p:nvSpPr>
          <p:cNvPr id="178" name="Google Shape;178;p13"/>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15"/>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3.1 Second Iteration TDP</a:t>
            </a:r>
            <a:endParaRPr>
              <a:latin typeface="Times New Roman"/>
              <a:ea typeface="Times New Roman"/>
              <a:cs typeface="Times New Roman"/>
              <a:sym typeface="Times New Roman"/>
            </a:endParaRPr>
          </a:p>
        </p:txBody>
      </p:sp>
      <p:sp>
        <p:nvSpPr>
          <p:cNvPr id="185" name="Google Shape;185;p15"/>
          <p:cNvSpPr txBox="1"/>
          <p:nvPr>
            <p:ph idx="1" type="body"/>
          </p:nvPr>
        </p:nvSpPr>
        <p:spPr>
          <a:xfrm>
            <a:off x="554275" y="1426100"/>
            <a:ext cx="8228100" cy="4427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800">
                <a:latin typeface="Times New Roman"/>
                <a:ea typeface="Times New Roman"/>
                <a:cs typeface="Times New Roman"/>
                <a:sym typeface="Times New Roman"/>
              </a:rPr>
              <a:t>Changes since CDR</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Image analysis software design updated (SDD)</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Unnecessary documents removed; SRVM and filled-out test sheets added</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Distinction between SDNS and our MVP Data Collection System (DCS) clarified</a:t>
            </a:r>
            <a:endParaRPr sz="1800">
              <a:latin typeface="Times New Roman"/>
              <a:ea typeface="Times New Roman"/>
              <a:cs typeface="Times New Roman"/>
              <a:sym typeface="Times New Roman"/>
            </a:endParaRPr>
          </a:p>
          <a:p>
            <a:pPr indent="0" lvl="0" marL="0" rtl="0" algn="l">
              <a:lnSpc>
                <a:spcPct val="100000"/>
              </a:lnSpc>
              <a:spcBef>
                <a:spcPts val="1000"/>
              </a:spcBef>
              <a:spcAft>
                <a:spcPts val="0"/>
              </a:spcAft>
              <a:buSzPts val="2800"/>
              <a:buNone/>
            </a:pPr>
            <a:r>
              <a:rPr lang="en-US" sz="1800">
                <a:latin typeface="Times New Roman"/>
                <a:ea typeface="Times New Roman"/>
                <a:cs typeface="Times New Roman"/>
                <a:sym typeface="Times New Roman"/>
              </a:rPr>
              <a:t>New features</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Seizure detection algorithm updated; realtime performance achieved</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Motion detection removed from image analysis</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Smartphone app implementation:</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Skeleton of app finished</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Log file generation</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Changed from local network transfer to server-based communication</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Informed Consent Document</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t/>
            </a:r>
            <a:endParaRPr sz="1800">
              <a:latin typeface="Times New Roman"/>
              <a:ea typeface="Times New Roman"/>
              <a:cs typeface="Times New Roman"/>
              <a:sym typeface="Times New Roman"/>
            </a:endParaRPr>
          </a:p>
        </p:txBody>
      </p:sp>
      <p:sp>
        <p:nvSpPr>
          <p:cNvPr id="186" name="Google Shape;186;p15"/>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87" name="Google Shape;187;p15"/>
          <p:cNvSpPr txBox="1"/>
          <p:nvPr/>
        </p:nvSpPr>
        <p:spPr>
          <a:xfrm>
            <a:off x="714925" y="5853200"/>
            <a:ext cx="7692300" cy="6624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have released a new revision of our TDP to agree with the current status of the SNDS</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17"/>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3.2 Changes from CDR </a:t>
            </a:r>
            <a:r>
              <a:rPr lang="en-US">
                <a:latin typeface="Times New Roman"/>
                <a:ea typeface="Times New Roman"/>
                <a:cs typeface="Times New Roman"/>
                <a:sym typeface="Times New Roman"/>
              </a:rPr>
              <a:t>Report</a:t>
            </a:r>
            <a:endParaRPr>
              <a:latin typeface="Times New Roman"/>
              <a:ea typeface="Times New Roman"/>
              <a:cs typeface="Times New Roman"/>
              <a:sym typeface="Times New Roman"/>
            </a:endParaRPr>
          </a:p>
        </p:txBody>
      </p:sp>
      <p:sp>
        <p:nvSpPr>
          <p:cNvPr id="194" name="Google Shape;194;p17"/>
          <p:cNvSpPr txBox="1"/>
          <p:nvPr>
            <p:ph idx="1" type="body"/>
          </p:nvPr>
        </p:nvSpPr>
        <p:spPr>
          <a:xfrm>
            <a:off x="554273" y="1426103"/>
            <a:ext cx="8228100" cy="50277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A change class I is a change that will change the main functionality of the system, while a change class II is any change that will not affect the main functionality of the system</a:t>
            </a:r>
            <a:endParaRPr sz="1400">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t/>
            </a:r>
            <a:endParaRPr sz="1800">
              <a:latin typeface="Times New Roman"/>
              <a:ea typeface="Times New Roman"/>
              <a:cs typeface="Times New Roman"/>
              <a:sym typeface="Times New Roman"/>
            </a:endParaRPr>
          </a:p>
        </p:txBody>
      </p:sp>
      <p:sp>
        <p:nvSpPr>
          <p:cNvPr id="195" name="Google Shape;195;p17"/>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96" name="Google Shape;196;p17"/>
          <p:cNvSpPr txBox="1"/>
          <p:nvPr/>
        </p:nvSpPr>
        <p:spPr>
          <a:xfrm>
            <a:off x="714925" y="5853200"/>
            <a:ext cx="7692300" cy="6624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changes made to the SDNS, and we have documented them appropriately</a:t>
            </a:r>
            <a:endParaRPr b="1" i="0" sz="1800" u="none" cap="none" strike="noStrike">
              <a:solidFill>
                <a:schemeClr val="dk1"/>
              </a:solidFill>
              <a:latin typeface="Times New Roman"/>
              <a:ea typeface="Times New Roman"/>
              <a:cs typeface="Times New Roman"/>
              <a:sym typeface="Times New Roman"/>
            </a:endParaRPr>
          </a:p>
        </p:txBody>
      </p:sp>
      <p:graphicFrame>
        <p:nvGraphicFramePr>
          <p:cNvPr id="197" name="Google Shape;197;p17"/>
          <p:cNvGraphicFramePr/>
          <p:nvPr/>
        </p:nvGraphicFramePr>
        <p:xfrm>
          <a:off x="552675" y="2001963"/>
          <a:ext cx="3000000" cy="3000000"/>
        </p:xfrm>
        <a:graphic>
          <a:graphicData uri="http://schemas.openxmlformats.org/drawingml/2006/table">
            <a:tbl>
              <a:tblPr>
                <a:noFill/>
                <a:tableStyleId>{BBE8D124-1AA3-47B2-BE01-A7F868D73496}</a:tableStyleId>
              </a:tblPr>
              <a:tblGrid>
                <a:gridCol w="581625"/>
                <a:gridCol w="5028925"/>
                <a:gridCol w="516600"/>
                <a:gridCol w="780900"/>
                <a:gridCol w="660775"/>
              </a:tblGrid>
              <a:tr h="416150">
                <a:tc gridSpan="5">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TDP Report- Change Control Log</a:t>
                      </a:r>
                      <a:endParaRPr sz="20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c hMerge="1"/>
                <a:tc hMerge="1"/>
                <a:tc hMerge="1"/>
              </a:tr>
              <a:tr h="260100">
                <a:tc>
                  <a:txBody>
                    <a:bodyPr/>
                    <a:lstStyle/>
                    <a:p>
                      <a:pPr indent="0" lvl="0" marL="0" rtl="0" algn="l">
                        <a:lnSpc>
                          <a:spcPct val="115000"/>
                        </a:lnSpc>
                        <a:spcBef>
                          <a:spcPts val="0"/>
                        </a:spcBef>
                        <a:spcAft>
                          <a:spcPts val="0"/>
                        </a:spcAft>
                        <a:buNone/>
                      </a:pPr>
                      <a:r>
                        <a:rPr b="1" lang="en-US" sz="1200">
                          <a:latin typeface="Times New Roman"/>
                          <a:ea typeface="Times New Roman"/>
                          <a:cs typeface="Times New Roman"/>
                          <a:sym typeface="Times New Roman"/>
                        </a:rPr>
                        <a:t>Doc#</a:t>
                      </a:r>
                      <a:endParaRPr b="1"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200">
                          <a:latin typeface="Times New Roman"/>
                          <a:ea typeface="Times New Roman"/>
                          <a:cs typeface="Times New Roman"/>
                          <a:sym typeface="Times New Roman"/>
                        </a:rPr>
                        <a:t>Rev Description</a:t>
                      </a:r>
                      <a:endParaRPr b="1"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200">
                          <a:latin typeface="Times New Roman"/>
                          <a:ea typeface="Times New Roman"/>
                          <a:cs typeface="Times New Roman"/>
                          <a:sym typeface="Times New Roman"/>
                        </a:rPr>
                        <a:t>Class</a:t>
                      </a:r>
                      <a:endParaRPr b="1"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200">
                          <a:latin typeface="Times New Roman"/>
                          <a:ea typeface="Times New Roman"/>
                          <a:cs typeface="Times New Roman"/>
                          <a:sym typeface="Times New Roman"/>
                        </a:rPr>
                        <a:t>Revision</a:t>
                      </a:r>
                      <a:endParaRPr b="1"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200">
                          <a:latin typeface="Times New Roman"/>
                          <a:ea typeface="Times New Roman"/>
                          <a:cs typeface="Times New Roman"/>
                          <a:sym typeface="Times New Roman"/>
                        </a:rPr>
                        <a:t>Date</a:t>
                      </a:r>
                      <a:endParaRPr b="1"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60100">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100,</a:t>
                      </a:r>
                      <a:r>
                        <a:rPr lang="en-US"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Deleted “1.1 Relevant Personnel”, not part of TDP</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II</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RevA1</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200303</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60100">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100,</a:t>
                      </a:r>
                      <a:r>
                        <a:rPr lang="en-US"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Deleted “3.0 Cost Breakdown”, not part of TDP</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II</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RevA2</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200303</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60100">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100,</a:t>
                      </a:r>
                      <a:r>
                        <a:rPr lang="en-US"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Deleted “4.0 Project Deliverables and Timeline”, not part of TDP</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II</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RevA3</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200303</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60100">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100,</a:t>
                      </a:r>
                      <a:r>
                        <a:rPr lang="en-US"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Deleted “4.1 Project Schedule”, not part of TDP</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II</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RevA4</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200303</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60100">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100,</a:t>
                      </a:r>
                      <a:r>
                        <a:rPr lang="en-US"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Deleted “6.0 Action Items from CDR”, not part of TDP</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II</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RevA5</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200303</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9450">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100,</a:t>
                      </a:r>
                      <a:r>
                        <a:rPr lang="en-US" sz="1200">
                          <a:latin typeface="Times New Roman"/>
                          <a:ea typeface="Times New Roman"/>
                          <a:cs typeface="Times New Roman"/>
                          <a:sym typeface="Times New Roman"/>
                        </a:rPr>
                        <a:t>101</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1.0 Introduction and 6.0 System Constraints: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Added USA to country list for clinical trials</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II</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RevA1</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200303</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9450">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100,</a:t>
                      </a:r>
                      <a:r>
                        <a:rPr lang="en-US" sz="1200">
                          <a:latin typeface="Times New Roman"/>
                          <a:ea typeface="Times New Roman"/>
                          <a:cs typeface="Times New Roman"/>
                          <a:sym typeface="Times New Roman"/>
                        </a:rPr>
                        <a:t>101</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7.0 System Use: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Added open-source community alternative</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II</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RevA2</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200303</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9450">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100,102</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Rewording and expansion of system </a:t>
                      </a:r>
                      <a:r>
                        <a:rPr lang="en-US" sz="1200">
                          <a:latin typeface="Times New Roman"/>
                          <a:ea typeface="Times New Roman"/>
                          <a:cs typeface="Times New Roman"/>
                          <a:sym typeface="Times New Roman"/>
                        </a:rPr>
                        <a:t>requirements</a:t>
                      </a:r>
                      <a:r>
                        <a:rPr lang="en-US" sz="1200">
                          <a:latin typeface="Times New Roman"/>
                          <a:ea typeface="Times New Roman"/>
                          <a:cs typeface="Times New Roman"/>
                          <a:sym typeface="Times New Roman"/>
                        </a:rPr>
                        <a:t> by completing flowdown to subsystems level</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II</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RevA2</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200303</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9450">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100,102</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Update of SRVM based on requirement flowdown and verification procedures</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II</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RevA4</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Times New Roman"/>
                          <a:ea typeface="Times New Roman"/>
                          <a:cs typeface="Times New Roman"/>
                          <a:sym typeface="Times New Roman"/>
                        </a:rPr>
                        <a:t>200303</a:t>
                      </a:r>
                      <a:endParaRPr sz="1200">
                        <a:latin typeface="Times New Roman"/>
                        <a:ea typeface="Times New Roman"/>
                        <a:cs typeface="Times New Roman"/>
                        <a:sym typeface="Times New Roman"/>
                      </a:endParaRPr>
                    </a:p>
                  </a:txBody>
                  <a:tcPr marT="25400" marB="25400" marR="25400" marL="254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18"/>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4.0 Second Iteration Performance</a:t>
            </a:r>
            <a:endParaRPr sz="3600">
              <a:latin typeface="Times New Roman"/>
              <a:ea typeface="Times New Roman"/>
              <a:cs typeface="Times New Roman"/>
              <a:sym typeface="Times New Roman"/>
            </a:endParaRPr>
          </a:p>
        </p:txBody>
      </p:sp>
      <p:sp>
        <p:nvSpPr>
          <p:cNvPr id="204" name="Google Shape;204;p18"/>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0"/>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211" name="Google Shape;211;p20"/>
          <p:cNvGraphicFramePr/>
          <p:nvPr/>
        </p:nvGraphicFramePr>
        <p:xfrm>
          <a:off x="552676" y="1811775"/>
          <a:ext cx="3000000" cy="3000000"/>
        </p:xfrm>
        <a:graphic>
          <a:graphicData uri="http://schemas.openxmlformats.org/drawingml/2006/table">
            <a:tbl>
              <a:tblPr>
                <a:noFill/>
                <a:tableStyleId>{8DE44947-8010-4DC5-9417-F8DD0DA2DFC6}</a:tableStyleId>
              </a:tblPr>
              <a:tblGrid>
                <a:gridCol w="1123750"/>
                <a:gridCol w="1543775"/>
                <a:gridCol w="1067025"/>
                <a:gridCol w="771875"/>
                <a:gridCol w="578900"/>
                <a:gridCol w="465400"/>
                <a:gridCol w="771875"/>
                <a:gridCol w="431350"/>
                <a:gridCol w="567550"/>
                <a:gridCol w="908100"/>
              </a:tblGrid>
              <a:tr h="200025">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Requirement #</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Requirement Title</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Verification Method</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Required</a:t>
                      </a:r>
                      <a:endParaRPr b="1" sz="12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Value</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Units</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Oper-ation</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Actual</a:t>
                      </a:r>
                      <a:endParaRPr b="1" sz="12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Value</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Pass/</a:t>
                      </a:r>
                      <a:endParaRPr b="1" sz="12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Fail</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Margin</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First Verification</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SR1.2</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Image Processing</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Test</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16</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FPS</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&gt;=</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61.41</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Pass</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1DD"/>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N/A</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ISR</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SSR1.2.1</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Motion Rate</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Test</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16</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FPS</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&gt;=</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61.41</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Pass</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1DD"/>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45.41</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CDR</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SSR1.2.2</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Seizure Rate</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Test</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16</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FPS</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&gt;=</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71.77</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Pass</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1DD"/>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55.77</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ISR</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2" name="Google Shape;212;p20"/>
          <p:cNvGraphicFramePr/>
          <p:nvPr/>
        </p:nvGraphicFramePr>
        <p:xfrm>
          <a:off x="552626" y="3590925"/>
          <a:ext cx="3000000" cy="3000000"/>
        </p:xfrm>
        <a:graphic>
          <a:graphicData uri="http://schemas.openxmlformats.org/drawingml/2006/table">
            <a:tbl>
              <a:tblPr>
                <a:noFill/>
                <a:tableStyleId>{8DE44947-8010-4DC5-9417-F8DD0DA2DFC6}</a:tableStyleId>
              </a:tblPr>
              <a:tblGrid>
                <a:gridCol w="1123800"/>
                <a:gridCol w="1543775"/>
                <a:gridCol w="1067025"/>
                <a:gridCol w="771875"/>
                <a:gridCol w="578900"/>
                <a:gridCol w="465400"/>
                <a:gridCol w="771875"/>
                <a:gridCol w="431350"/>
                <a:gridCol w="567550"/>
                <a:gridCol w="908100"/>
              </a:tblGrid>
              <a:tr h="3962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SR2.1</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Alarm</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Test</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10</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Yes</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ctr">
                        <a:lnSpc>
                          <a:spcPct val="115000"/>
                        </a:lnSpc>
                        <a:spcBef>
                          <a:spcPts val="0"/>
                        </a:spcBef>
                        <a:spcAft>
                          <a:spcPts val="0"/>
                        </a:spcAft>
                        <a:buClr>
                          <a:schemeClr val="dk1"/>
                        </a:buClr>
                        <a:buSzPts val="1200"/>
                        <a:buFont typeface="Arial"/>
                        <a:buNone/>
                      </a:pPr>
                      <a:r>
                        <a:t/>
                      </a:r>
                      <a:endParaRPr sz="1400" u="none" cap="none" strike="noStrike"/>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FAR</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6200">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SSR2.1.1</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Notif Send</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Yes</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Fail</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400" u="none" cap="none" strike="noStrike"/>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ISR</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6200">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SSR2.1.2</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Notif to Alarm</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Test</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10</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Yes</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Calibri"/>
                          <a:ea typeface="Calibri"/>
                          <a:cs typeface="Calibri"/>
                          <a:sym typeface="Calibri"/>
                        </a:rPr>
                        <a:t>FAR</a:t>
                      </a:r>
                      <a:endParaRPr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13" name="Google Shape;213;p20"/>
          <p:cNvSpPr txBox="1"/>
          <p:nvPr/>
        </p:nvSpPr>
        <p:spPr>
          <a:xfrm>
            <a:off x="714925" y="5853200"/>
            <a:ext cx="7692300" cy="6624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system requirements that encompass the SDNS, and </a:t>
            </a:r>
            <a:r>
              <a:rPr b="1" lang="en-US" sz="1800">
                <a:solidFill>
                  <a:schemeClr val="dk1"/>
                </a:solidFill>
                <a:latin typeface="Times New Roman"/>
                <a:ea typeface="Times New Roman"/>
                <a:cs typeface="Times New Roman"/>
                <a:sym typeface="Times New Roman"/>
              </a:rPr>
              <a:t>what we need to do going forward to finish verification</a:t>
            </a:r>
            <a:endParaRPr b="1" i="0" sz="1800" u="none" cap="none" strike="noStrike">
              <a:solidFill>
                <a:schemeClr val="dk1"/>
              </a:solidFill>
              <a:latin typeface="Times New Roman"/>
              <a:ea typeface="Times New Roman"/>
              <a:cs typeface="Times New Roman"/>
              <a:sym typeface="Times New Roman"/>
            </a:endParaRPr>
          </a:p>
        </p:txBody>
      </p:sp>
      <p:sp>
        <p:nvSpPr>
          <p:cNvPr id="214" name="Google Shape;214;p20"/>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4.1 SRVM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1"/>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4.1 SRVM</a:t>
            </a:r>
            <a:endParaRPr/>
          </a:p>
        </p:txBody>
      </p:sp>
      <p:sp>
        <p:nvSpPr>
          <p:cNvPr id="221" name="Google Shape;221;p21"/>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222" name="Google Shape;222;p21"/>
          <p:cNvGraphicFramePr/>
          <p:nvPr/>
        </p:nvGraphicFramePr>
        <p:xfrm>
          <a:off x="256988" y="1939400"/>
          <a:ext cx="3000000" cy="3000000"/>
        </p:xfrm>
        <a:graphic>
          <a:graphicData uri="http://schemas.openxmlformats.org/drawingml/2006/table">
            <a:tbl>
              <a:tblPr>
                <a:noFill/>
                <a:tableStyleId>{8DE44947-8010-4DC5-9417-F8DD0DA2DFC6}</a:tableStyleId>
              </a:tblPr>
              <a:tblGrid>
                <a:gridCol w="1178450"/>
                <a:gridCol w="1618875"/>
                <a:gridCol w="1118925"/>
                <a:gridCol w="809425"/>
                <a:gridCol w="607075"/>
                <a:gridCol w="488050"/>
                <a:gridCol w="809425"/>
                <a:gridCol w="452325"/>
                <a:gridCol w="595175"/>
                <a:gridCol w="952275"/>
              </a:tblGrid>
              <a:tr h="200025">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Requirement #</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Requirement Title</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Verification Method</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Required</a:t>
                      </a:r>
                      <a:endParaRPr b="1" sz="12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Value</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Units</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Oper-ation</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Actual</a:t>
                      </a:r>
                      <a:endParaRPr b="1" sz="12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Value</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Pass/</a:t>
                      </a:r>
                      <a:endParaRPr b="1" sz="1200" u="none" cap="none" strike="noStrike">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Fail</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Margin</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Calibri"/>
                          <a:ea typeface="Calibri"/>
                          <a:cs typeface="Calibri"/>
                          <a:sym typeface="Calibri"/>
                        </a:rPr>
                        <a:t>First Verification</a:t>
                      </a:r>
                      <a:endParaRPr b="1" sz="1200" u="none" cap="none" strike="no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SR3.1</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Keep Log</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Inspection</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TRUE</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Boolean</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TRUE</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1DD"/>
                    </a:solidFill>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N/A</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ISR</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05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SSR3.1.1</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Create and keep log FIFO</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Inspection</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TRUE</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Boolean</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TRUE</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1DD"/>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N/A</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ISR</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SR3.2</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View Log</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Inspection</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TRUE</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Boolean</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u="none" cap="none" strike="noStrike"/>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sz="1400" u="none" cap="none" strike="noStrike"/>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N/A</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ISR</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SSR3.2.1</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Send entries as JSON</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Inspection</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TRUE</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Boolean</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u="none" cap="none" strike="noStrike"/>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sz="1400" u="none" cap="none" strike="noStrike"/>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N/A</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FAR</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SSR3.2.2</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Display Log</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Inspection</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TRUE</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Boolean</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TRUE</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1DD"/>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N/A</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ISR</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SSR3.2.3</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Export Log</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Inspection</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TRUE</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Boolean</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TRUE</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u="none" cap="none" strike="noStrike">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1DD"/>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N/A</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ISR</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23" name="Google Shape;223;p21"/>
          <p:cNvSpPr txBox="1"/>
          <p:nvPr/>
        </p:nvSpPr>
        <p:spPr>
          <a:xfrm>
            <a:off x="714925" y="5853200"/>
            <a:ext cx="7692300" cy="6624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system requirements that encompass the SDNS, and we present the results of verifying several requirements</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2"/>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4.2 ATP</a:t>
            </a:r>
            <a:endParaRPr>
              <a:latin typeface="Times New Roman"/>
              <a:ea typeface="Times New Roman"/>
              <a:cs typeface="Times New Roman"/>
              <a:sym typeface="Times New Roman"/>
            </a:endParaRPr>
          </a:p>
        </p:txBody>
      </p:sp>
      <p:sp>
        <p:nvSpPr>
          <p:cNvPr id="230" name="Google Shape;230;p22"/>
          <p:cNvSpPr txBox="1"/>
          <p:nvPr>
            <p:ph idx="1" type="body"/>
          </p:nvPr>
        </p:nvSpPr>
        <p:spPr>
          <a:xfrm>
            <a:off x="554273" y="1426103"/>
            <a:ext cx="8228100" cy="5027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No changes made to previous testing procedures</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Test 10.0 IMG_Ana_T4 Passed</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New test procedures added for requirements to be verified at ISR</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SR1.2, SSR1.2.2. SSR2.2.1</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Inspection completed for ISR requirements</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 SR3.1, SSR3.2.2, SSR3.2.3</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Full verification roadmap defined for FAR</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1000"/>
              </a:spcAft>
              <a:buSzPts val="1800"/>
              <a:buFont typeface="Times New Roman"/>
              <a:buChar char="•"/>
            </a:pPr>
            <a:r>
              <a:rPr lang="en-US" sz="1800">
                <a:latin typeface="Times New Roman"/>
                <a:ea typeface="Times New Roman"/>
                <a:cs typeface="Times New Roman"/>
                <a:sym typeface="Times New Roman"/>
              </a:rPr>
              <a:t>Refer to </a:t>
            </a:r>
            <a:r>
              <a:rPr b="1" lang="en-US" sz="1800">
                <a:latin typeface="Times New Roman"/>
                <a:ea typeface="Times New Roman"/>
                <a:cs typeface="Times New Roman"/>
                <a:sym typeface="Times New Roman"/>
              </a:rPr>
              <a:t>Document 100,204 V&amp;A</a:t>
            </a:r>
            <a:endParaRPr b="1" sz="1800">
              <a:latin typeface="Times New Roman"/>
              <a:ea typeface="Times New Roman"/>
              <a:cs typeface="Times New Roman"/>
              <a:sym typeface="Times New Roman"/>
            </a:endParaRPr>
          </a:p>
        </p:txBody>
      </p:sp>
      <p:sp>
        <p:nvSpPr>
          <p:cNvPr id="231" name="Google Shape;231;p22"/>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32" name="Google Shape;232;p22"/>
          <p:cNvSpPr txBox="1"/>
          <p:nvPr/>
        </p:nvSpPr>
        <p:spPr>
          <a:xfrm>
            <a:off x="714925" y="5853200"/>
            <a:ext cx="7692300" cy="6624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present update on ATP, highlighting relevant testing results, and new test procedures</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2"/>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3200"/>
              <a:buNone/>
            </a:pPr>
            <a:r>
              <a:rPr lang="en-US" sz="3000">
                <a:latin typeface="Times New Roman"/>
                <a:ea typeface="Times New Roman"/>
                <a:cs typeface="Times New Roman"/>
                <a:sym typeface="Times New Roman"/>
              </a:rPr>
              <a:t>Objectives of the ISR</a:t>
            </a:r>
            <a:endParaRPr i="0" sz="3000" u="none" cap="none" strike="noStrike">
              <a:solidFill>
                <a:srgbClr val="0C234B"/>
              </a:solidFill>
              <a:latin typeface="Times New Roman"/>
              <a:ea typeface="Times New Roman"/>
              <a:cs typeface="Times New Roman"/>
              <a:sym typeface="Times New Roman"/>
            </a:endParaRPr>
          </a:p>
        </p:txBody>
      </p:sp>
      <p:sp>
        <p:nvSpPr>
          <p:cNvPr id="81" name="Google Shape;81;p2"/>
          <p:cNvSpPr txBox="1"/>
          <p:nvPr>
            <p:ph idx="1" type="body"/>
          </p:nvPr>
        </p:nvSpPr>
        <p:spPr>
          <a:xfrm>
            <a:off x="223375" y="1529275"/>
            <a:ext cx="8779500" cy="4503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800"/>
              <a:buFont typeface="Arial"/>
              <a:buNone/>
            </a:pPr>
            <a:r>
              <a:rPr lang="en-US" sz="2400">
                <a:solidFill>
                  <a:srgbClr val="434343"/>
                </a:solidFill>
                <a:latin typeface="Times New Roman"/>
                <a:ea typeface="Times New Roman"/>
                <a:cs typeface="Times New Roman"/>
                <a:sym typeface="Times New Roman"/>
              </a:rPr>
              <a:t>Our objectives for ISR are:</a:t>
            </a:r>
            <a:endParaRPr sz="2400">
              <a:solidFill>
                <a:srgbClr val="43434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Present the SDNS as-built configuration</a:t>
            </a:r>
            <a:endParaRPr sz="2400">
              <a:solidFill>
                <a:srgbClr val="43434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Present SDNS verification process until now, and present evidence of that verification</a:t>
            </a:r>
            <a:endParaRPr sz="2400">
              <a:solidFill>
                <a:srgbClr val="43434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Explain the impact of our progress so far, and how it enables us to continue forward</a:t>
            </a:r>
            <a:endParaRPr sz="2400">
              <a:solidFill>
                <a:srgbClr val="43434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Present complete requirement decomposition</a:t>
            </a:r>
            <a:endParaRPr sz="2400">
              <a:solidFill>
                <a:srgbClr val="43434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Present the expected design for FAR</a:t>
            </a:r>
            <a:endParaRPr sz="2400">
              <a:latin typeface="Times New Roman"/>
              <a:ea typeface="Times New Roman"/>
              <a:cs typeface="Times New Roman"/>
              <a:sym typeface="Times New Roman"/>
            </a:endParaRPr>
          </a:p>
        </p:txBody>
      </p:sp>
      <p:sp>
        <p:nvSpPr>
          <p:cNvPr id="82" name="Google Shape;82;p2"/>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83" name="Google Shape;83;p2"/>
          <p:cNvSpPr/>
          <p:nvPr/>
        </p:nvSpPr>
        <p:spPr>
          <a:xfrm>
            <a:off x="1254625" y="5990150"/>
            <a:ext cx="6650400" cy="5853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Times New Roman"/>
                <a:ea typeface="Times New Roman"/>
                <a:cs typeface="Times New Roman"/>
                <a:sym typeface="Times New Roman"/>
              </a:rPr>
              <a:t>We have built and verified our ISR SDNS,</a:t>
            </a:r>
            <a:endParaRPr b="1" i="0" sz="16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Times New Roman"/>
                <a:ea typeface="Times New Roman"/>
                <a:cs typeface="Times New Roman"/>
                <a:sym typeface="Times New Roman"/>
              </a:rPr>
              <a:t>and we are ready to build and verify our FAR SDNS.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3"/>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Seizure Algorithm Rate Test</a:t>
            </a:r>
            <a:endParaRPr/>
          </a:p>
        </p:txBody>
      </p:sp>
      <p:sp>
        <p:nvSpPr>
          <p:cNvPr id="239" name="Google Shape;239;p23"/>
          <p:cNvSpPr txBox="1"/>
          <p:nvPr>
            <p:ph idx="1" type="body"/>
          </p:nvPr>
        </p:nvSpPr>
        <p:spPr>
          <a:xfrm>
            <a:off x="554274" y="1426100"/>
            <a:ext cx="4206300" cy="502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sz="2000"/>
              <a:t>IMG_Ana_T4 </a:t>
            </a:r>
            <a:endParaRPr sz="2000"/>
          </a:p>
          <a:p>
            <a:pPr indent="0" lvl="0" marL="0" rtl="0" algn="l">
              <a:lnSpc>
                <a:spcPct val="100000"/>
              </a:lnSpc>
              <a:spcBef>
                <a:spcPts val="1000"/>
              </a:spcBef>
              <a:spcAft>
                <a:spcPts val="0"/>
              </a:spcAft>
              <a:buSzPts val="2800"/>
              <a:buNone/>
            </a:pPr>
            <a:r>
              <a:rPr lang="en-US" sz="2000"/>
              <a:t>SSR1.2.2</a:t>
            </a:r>
            <a:endParaRPr sz="2000"/>
          </a:p>
          <a:p>
            <a:pPr indent="-355600" lvl="0" marL="457200" rtl="0" algn="l">
              <a:lnSpc>
                <a:spcPct val="100000"/>
              </a:lnSpc>
              <a:spcBef>
                <a:spcPts val="1000"/>
              </a:spcBef>
              <a:spcAft>
                <a:spcPts val="0"/>
              </a:spcAft>
              <a:buSzPts val="2000"/>
              <a:buChar char="•"/>
            </a:pPr>
            <a:r>
              <a:rPr lang="en-US" sz="2000"/>
              <a:t>Tester to load data that is processed by the seizure detection algorithm</a:t>
            </a:r>
            <a:endParaRPr sz="2000"/>
          </a:p>
          <a:p>
            <a:pPr indent="-355600" lvl="0" marL="457200" rtl="0" algn="l">
              <a:lnSpc>
                <a:spcPct val="100000"/>
              </a:lnSpc>
              <a:spcBef>
                <a:spcPts val="1000"/>
              </a:spcBef>
              <a:spcAft>
                <a:spcPts val="0"/>
              </a:spcAft>
              <a:buSzPts val="2000"/>
              <a:buChar char="•"/>
            </a:pPr>
            <a:r>
              <a:rPr lang="en-US" sz="2000"/>
              <a:t>System outputs the time to process each 30-frame window and FPS is calculated from that for each analysis.</a:t>
            </a:r>
            <a:endParaRPr sz="2000"/>
          </a:p>
          <a:p>
            <a:pPr indent="-355600" lvl="0" marL="457200" rtl="0" algn="l">
              <a:lnSpc>
                <a:spcPct val="100000"/>
              </a:lnSpc>
              <a:spcBef>
                <a:spcPts val="1000"/>
              </a:spcBef>
              <a:spcAft>
                <a:spcPts val="1000"/>
              </a:spcAft>
              <a:buSzPts val="2000"/>
              <a:buChar char="•"/>
            </a:pPr>
            <a:r>
              <a:rPr lang="en-US" sz="2000"/>
              <a:t>If all are above 16fps, test passed.</a:t>
            </a:r>
            <a:endParaRPr sz="2000"/>
          </a:p>
        </p:txBody>
      </p:sp>
      <p:sp>
        <p:nvSpPr>
          <p:cNvPr id="240" name="Google Shape;240;p23"/>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41" name="Google Shape;241;p23"/>
          <p:cNvPicPr preferRelativeResize="0"/>
          <p:nvPr/>
        </p:nvPicPr>
        <p:blipFill rotWithShape="1">
          <a:blip r:embed="rId3">
            <a:alphaModFix/>
          </a:blip>
          <a:srcRect b="0" l="0" r="0" t="0"/>
          <a:stretch/>
        </p:blipFill>
        <p:spPr>
          <a:xfrm>
            <a:off x="4964174" y="2313135"/>
            <a:ext cx="4078627" cy="2790166"/>
          </a:xfrm>
          <a:prstGeom prst="rect">
            <a:avLst/>
          </a:prstGeom>
          <a:noFill/>
          <a:ln>
            <a:noFill/>
          </a:ln>
        </p:spPr>
      </p:pic>
      <p:sp>
        <p:nvSpPr>
          <p:cNvPr id="242" name="Google Shape;242;p23"/>
          <p:cNvSpPr/>
          <p:nvPr/>
        </p:nvSpPr>
        <p:spPr>
          <a:xfrm>
            <a:off x="5025725" y="4215750"/>
            <a:ext cx="1961100" cy="908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4"/>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App Log Inspection</a:t>
            </a:r>
            <a:endParaRPr/>
          </a:p>
        </p:txBody>
      </p:sp>
      <p:sp>
        <p:nvSpPr>
          <p:cNvPr id="249" name="Google Shape;249;p24"/>
          <p:cNvSpPr txBox="1"/>
          <p:nvPr>
            <p:ph idx="1" type="body"/>
          </p:nvPr>
        </p:nvSpPr>
        <p:spPr>
          <a:xfrm>
            <a:off x="159400" y="1444200"/>
            <a:ext cx="4017600" cy="50277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560"/>
              </a:spcBef>
              <a:spcAft>
                <a:spcPts val="0"/>
              </a:spcAft>
              <a:buSzPts val="2000"/>
              <a:buChar char="•"/>
            </a:pPr>
            <a:r>
              <a:rPr lang="en-US" sz="2000"/>
              <a:t>App can read in JSON file with predefined structure</a:t>
            </a:r>
            <a:endParaRPr sz="2000"/>
          </a:p>
          <a:p>
            <a:pPr indent="-355600" lvl="0" marL="457200" rtl="0" algn="l">
              <a:lnSpc>
                <a:spcPct val="100000"/>
              </a:lnSpc>
              <a:spcBef>
                <a:spcPts val="1000"/>
              </a:spcBef>
              <a:spcAft>
                <a:spcPts val="0"/>
              </a:spcAft>
              <a:buSzPts val="2000"/>
              <a:buChar char="•"/>
            </a:pPr>
            <a:r>
              <a:rPr lang="en-US" sz="2000"/>
              <a:t>Able to add new events to JSON file</a:t>
            </a:r>
            <a:endParaRPr sz="2000"/>
          </a:p>
          <a:p>
            <a:pPr indent="-355600" lvl="0" marL="457200" rtl="0" algn="l">
              <a:lnSpc>
                <a:spcPct val="100000"/>
              </a:lnSpc>
              <a:spcBef>
                <a:spcPts val="1000"/>
              </a:spcBef>
              <a:spcAft>
                <a:spcPts val="1000"/>
              </a:spcAft>
              <a:buSzPts val="2000"/>
              <a:buChar char="•"/>
            </a:pPr>
            <a:r>
              <a:rPr lang="en-US" sz="2000"/>
              <a:t>Display in FIFO</a:t>
            </a:r>
            <a:endParaRPr sz="2000"/>
          </a:p>
        </p:txBody>
      </p:sp>
      <p:sp>
        <p:nvSpPr>
          <p:cNvPr id="250" name="Google Shape;250;p24"/>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pic>
        <p:nvPicPr>
          <p:cNvPr id="251" name="Google Shape;251;p24"/>
          <p:cNvPicPr preferRelativeResize="0"/>
          <p:nvPr/>
        </p:nvPicPr>
        <p:blipFill rotWithShape="1">
          <a:blip r:embed="rId3">
            <a:alphaModFix/>
          </a:blip>
          <a:srcRect b="0" l="0" r="0" t="0"/>
          <a:stretch/>
        </p:blipFill>
        <p:spPr>
          <a:xfrm>
            <a:off x="4233375" y="1600923"/>
            <a:ext cx="4736549" cy="1315175"/>
          </a:xfrm>
          <a:prstGeom prst="rect">
            <a:avLst/>
          </a:prstGeom>
          <a:noFill/>
          <a:ln>
            <a:noFill/>
          </a:ln>
        </p:spPr>
      </p:pic>
      <p:pic>
        <p:nvPicPr>
          <p:cNvPr id="252" name="Google Shape;252;p24"/>
          <p:cNvPicPr preferRelativeResize="0"/>
          <p:nvPr/>
        </p:nvPicPr>
        <p:blipFill rotWithShape="1">
          <a:blip r:embed="rId4">
            <a:alphaModFix/>
          </a:blip>
          <a:srcRect b="0" l="0" r="0" t="0"/>
          <a:stretch/>
        </p:blipFill>
        <p:spPr>
          <a:xfrm>
            <a:off x="4467988" y="3022099"/>
            <a:ext cx="4267325" cy="333263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g80f9862b73_2_3"/>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4.3 Performance for FAR: Margins</a:t>
            </a:r>
            <a:endParaRPr>
              <a:latin typeface="Times New Roman"/>
              <a:ea typeface="Times New Roman"/>
              <a:cs typeface="Times New Roman"/>
              <a:sym typeface="Times New Roman"/>
            </a:endParaRPr>
          </a:p>
        </p:txBody>
      </p:sp>
      <p:sp>
        <p:nvSpPr>
          <p:cNvPr id="259" name="Google Shape;259;g80f9862b73_2_3"/>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60" name="Google Shape;260;g80f9862b73_2_3"/>
          <p:cNvSpPr txBox="1"/>
          <p:nvPr/>
        </p:nvSpPr>
        <p:spPr>
          <a:xfrm>
            <a:off x="714925" y="5853200"/>
            <a:ext cx="7692300" cy="6624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performance our SDNS must reach to reach verification of its system requirements.</a:t>
            </a:r>
            <a:endParaRPr b="1" i="0" sz="1800" u="none" cap="none" strike="noStrike">
              <a:solidFill>
                <a:schemeClr val="dk1"/>
              </a:solidFill>
              <a:latin typeface="Times New Roman"/>
              <a:ea typeface="Times New Roman"/>
              <a:cs typeface="Times New Roman"/>
              <a:sym typeface="Times New Roman"/>
            </a:endParaRPr>
          </a:p>
        </p:txBody>
      </p:sp>
      <p:sp>
        <p:nvSpPr>
          <p:cNvPr id="261" name="Google Shape;261;g80f9862b73_2_3"/>
          <p:cNvSpPr txBox="1"/>
          <p:nvPr/>
        </p:nvSpPr>
        <p:spPr>
          <a:xfrm>
            <a:off x="430475" y="1484425"/>
            <a:ext cx="8229600" cy="4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Times New Roman"/>
                <a:ea typeface="Times New Roman"/>
                <a:cs typeface="Times New Roman"/>
                <a:sym typeface="Times New Roman"/>
              </a:rPr>
              <a:t>SR1.3: 		Detect seizures with 90% accuracy</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Current: 		N/A</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Difference</a:t>
            </a:r>
            <a:r>
              <a:rPr lang="en-US" sz="1800">
                <a:latin typeface="Times New Roman"/>
                <a:ea typeface="Times New Roman"/>
                <a:cs typeface="Times New Roman"/>
                <a:sym typeface="Times New Roman"/>
              </a:rPr>
              <a:t>: 	90% accuracy required</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SR1.4: 		Detect seizure within 10 seconds of clonic phase starting</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Current:		Takes 0.4 sec to analyze 1 sec windows.</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Difference: 	8.6 second margin if successful in first analysis.</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H</a:t>
            </a:r>
            <a:r>
              <a:rPr lang="en-US" sz="1800">
                <a:solidFill>
                  <a:schemeClr val="dk1"/>
                </a:solidFill>
                <a:latin typeface="Times New Roman"/>
                <a:ea typeface="Times New Roman"/>
                <a:cs typeface="Times New Roman"/>
                <a:sym typeface="Times New Roman"/>
              </a:rPr>
              <a:t>ave 9 attempts with current seizure detection method.</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SR2.3: 		Alarm triggers within 5 sec of seizure detection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Current:		N/A</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Difference:	5 sec for sending and receiving notification and setting off alarm</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a:solidFill>
                  <a:schemeClr val="dk1"/>
                </a:solidFill>
                <a:latin typeface="Times New Roman"/>
                <a:ea typeface="Times New Roman"/>
                <a:cs typeface="Times New Roman"/>
                <a:sym typeface="Times New Roman"/>
              </a:rPr>
              <a:t>(307 - SRVM - RevB - 200303 - “System Requirements Verification Matrix”)</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5.0 FAR Design Goals</a:t>
            </a:r>
            <a:endParaRPr sz="3600">
              <a:latin typeface="Times New Roman"/>
              <a:ea typeface="Times New Roman"/>
              <a:cs typeface="Times New Roman"/>
              <a:sym typeface="Times New Roman"/>
            </a:endParaRPr>
          </a:p>
        </p:txBody>
      </p:sp>
      <p:sp>
        <p:nvSpPr>
          <p:cNvPr id="268" name="Google Shape;268;p26"/>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7"/>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5.1 System Requirements to Fulfill</a:t>
            </a:r>
            <a:endParaRPr>
              <a:latin typeface="Times New Roman"/>
              <a:ea typeface="Times New Roman"/>
              <a:cs typeface="Times New Roman"/>
              <a:sym typeface="Times New Roman"/>
            </a:endParaRPr>
          </a:p>
        </p:txBody>
      </p:sp>
      <p:sp>
        <p:nvSpPr>
          <p:cNvPr id="275" name="Google Shape;275;p27"/>
          <p:cNvSpPr txBox="1"/>
          <p:nvPr>
            <p:ph idx="1" type="body"/>
          </p:nvPr>
        </p:nvSpPr>
        <p:spPr>
          <a:xfrm>
            <a:off x="554275" y="1426075"/>
            <a:ext cx="7692300" cy="44529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Outstanding system requirements that were planned for ISR</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t/>
            </a:r>
            <a:endParaRPr sz="1800">
              <a:latin typeface="Times New Roman"/>
              <a:ea typeface="Times New Roman"/>
              <a:cs typeface="Times New Roman"/>
              <a:sym typeface="Times New Roman"/>
            </a:endParaRPr>
          </a:p>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All outstanding system requirements are related to communication between mini PC and smartphone app.</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Solving that problem will satisfy all requirements planned for ISR.</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1800">
              <a:latin typeface="Times New Roman"/>
              <a:ea typeface="Times New Roman"/>
              <a:cs typeface="Times New Roman"/>
              <a:sym typeface="Times New Roman"/>
            </a:endParaRPr>
          </a:p>
        </p:txBody>
      </p:sp>
      <p:sp>
        <p:nvSpPr>
          <p:cNvPr id="276" name="Google Shape;276;p27"/>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77" name="Google Shape;277;p27"/>
          <p:cNvSpPr txBox="1"/>
          <p:nvPr/>
        </p:nvSpPr>
        <p:spPr>
          <a:xfrm>
            <a:off x="714925" y="6005600"/>
            <a:ext cx="7692300" cy="4533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have a plan to finalize the SDNS to fulfill system requirements.</a:t>
            </a:r>
            <a:endParaRPr b="1" i="0" sz="1800" u="none" cap="none" strike="noStrike">
              <a:solidFill>
                <a:schemeClr val="dk1"/>
              </a:solidFill>
              <a:latin typeface="Times New Roman"/>
              <a:ea typeface="Times New Roman"/>
              <a:cs typeface="Times New Roman"/>
              <a:sym typeface="Times New Roman"/>
            </a:endParaRPr>
          </a:p>
        </p:txBody>
      </p:sp>
      <p:graphicFrame>
        <p:nvGraphicFramePr>
          <p:cNvPr id="278" name="Google Shape;278;p27"/>
          <p:cNvGraphicFramePr/>
          <p:nvPr/>
        </p:nvGraphicFramePr>
        <p:xfrm>
          <a:off x="342900" y="2060575"/>
          <a:ext cx="3000000" cy="3000000"/>
        </p:xfrm>
        <a:graphic>
          <a:graphicData uri="http://schemas.openxmlformats.org/drawingml/2006/table">
            <a:tbl>
              <a:tblPr>
                <a:noFill/>
                <a:tableStyleId>{A72365B1-76F2-4269-8F62-A869AB17B16C}</a:tableStyleId>
              </a:tblPr>
              <a:tblGrid>
                <a:gridCol w="1035375"/>
                <a:gridCol w="3137500"/>
                <a:gridCol w="3066125"/>
              </a:tblGrid>
              <a:tr h="100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description</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verification description</a:t>
                      </a:r>
                      <a:endParaRPr b="1"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SSR 2.1.1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Mini PC sends packet to app</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 Notification sent &amp; received, 10/10</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2.2,</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SSR 2.2.1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System sends packet wirelessly,</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over the internet</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 Notification sent &amp; received wirelessly, over the internet 10/10</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3.2</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System outputs log file </a:t>
                      </a:r>
                      <a:r>
                        <a:rPr lang="en-US">
                          <a:latin typeface="Times New Roman"/>
                          <a:ea typeface="Times New Roman"/>
                          <a:cs typeface="Times New Roman"/>
                          <a:sym typeface="Times New Roman"/>
                        </a:rPr>
                        <a:t>populated by mini PC</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Times New Roman"/>
                          <a:ea typeface="Times New Roman"/>
                          <a:cs typeface="Times New Roman"/>
                          <a:sym typeface="Times New Roman"/>
                        </a:rPr>
                        <a:t>(I) System outputs log file with </a:t>
                      </a:r>
                      <a:r>
                        <a:rPr lang="en-US">
                          <a:solidFill>
                            <a:schemeClr val="dk1"/>
                          </a:solidFill>
                          <a:latin typeface="Times New Roman"/>
                          <a:ea typeface="Times New Roman"/>
                          <a:cs typeface="Times New Roman"/>
                          <a:sym typeface="Times New Roman"/>
                        </a:rPr>
                        <a:t>data from mini PC</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SSR 3.2.1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Data</a:t>
                      </a:r>
                      <a:r>
                        <a:rPr lang="en-US" sz="1400" u="none" cap="none" strike="noStrike">
                          <a:latin typeface="Times New Roman"/>
                          <a:ea typeface="Times New Roman"/>
                          <a:cs typeface="Times New Roman"/>
                          <a:sym typeface="Times New Roman"/>
                        </a:rPr>
                        <a:t> sent from mini PC to app</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Times New Roman"/>
                          <a:ea typeface="Times New Roman"/>
                          <a:cs typeface="Times New Roman"/>
                          <a:sym typeface="Times New Roman"/>
                        </a:rPr>
                        <a:t>(I) Necessary data sent between devices</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sp>
        <p:nvSpPr>
          <p:cNvPr id="279" name="Google Shape;279;p27"/>
          <p:cNvSpPr/>
          <p:nvPr/>
        </p:nvSpPr>
        <p:spPr>
          <a:xfrm>
            <a:off x="7586325" y="2554913"/>
            <a:ext cx="206700" cy="828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7"/>
          <p:cNvSpPr/>
          <p:nvPr/>
        </p:nvSpPr>
        <p:spPr>
          <a:xfrm>
            <a:off x="7586325" y="3663050"/>
            <a:ext cx="206700" cy="669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7"/>
          <p:cNvSpPr txBox="1"/>
          <p:nvPr>
            <p:ph idx="1" type="body"/>
          </p:nvPr>
        </p:nvSpPr>
        <p:spPr>
          <a:xfrm>
            <a:off x="7721250" y="2675125"/>
            <a:ext cx="1422900" cy="70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b="1" lang="en-US" sz="1500">
                <a:latin typeface="Times New Roman"/>
                <a:ea typeface="Times New Roman"/>
                <a:cs typeface="Times New Roman"/>
                <a:sym typeface="Times New Roman"/>
              </a:rPr>
              <a:t>Send &amp; receive</a:t>
            </a:r>
            <a:endParaRPr b="1" sz="1500">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rPr b="1" lang="en-US" sz="1500">
                <a:latin typeface="Times New Roman"/>
                <a:ea typeface="Times New Roman"/>
                <a:cs typeface="Times New Roman"/>
                <a:sym typeface="Times New Roman"/>
              </a:rPr>
              <a:t>notification</a:t>
            </a:r>
            <a:endParaRPr b="1" sz="1500">
              <a:latin typeface="Times New Roman"/>
              <a:ea typeface="Times New Roman"/>
              <a:cs typeface="Times New Roman"/>
              <a:sym typeface="Times New Roman"/>
            </a:endParaRPr>
          </a:p>
        </p:txBody>
      </p:sp>
      <p:sp>
        <p:nvSpPr>
          <p:cNvPr id="282" name="Google Shape;282;p27"/>
          <p:cNvSpPr txBox="1"/>
          <p:nvPr/>
        </p:nvSpPr>
        <p:spPr>
          <a:xfrm>
            <a:off x="7721250" y="3602450"/>
            <a:ext cx="1312500" cy="70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Times New Roman"/>
                <a:ea typeface="Times New Roman"/>
                <a:cs typeface="Times New Roman"/>
                <a:sym typeface="Times New Roman"/>
              </a:rPr>
              <a:t>Log </a:t>
            </a:r>
            <a:r>
              <a:rPr b="1" lang="en-US" sz="1500">
                <a:solidFill>
                  <a:schemeClr val="dk1"/>
                </a:solidFill>
                <a:latin typeface="Times New Roman"/>
                <a:ea typeface="Times New Roman"/>
                <a:cs typeface="Times New Roman"/>
                <a:sym typeface="Times New Roman"/>
              </a:rPr>
              <a:t>data</a:t>
            </a:r>
            <a:endParaRPr b="1"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lang="en-US" sz="1500">
                <a:solidFill>
                  <a:schemeClr val="dk1"/>
                </a:solidFill>
                <a:latin typeface="Times New Roman"/>
                <a:ea typeface="Times New Roman"/>
                <a:cs typeface="Times New Roman"/>
                <a:sym typeface="Times New Roman"/>
              </a:rPr>
              <a:t>received</a:t>
            </a:r>
            <a:endParaRPr b="1" sz="15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8"/>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5.1 System Requirements to Fulfill</a:t>
            </a:r>
            <a:endParaRPr>
              <a:latin typeface="Times New Roman"/>
              <a:ea typeface="Times New Roman"/>
              <a:cs typeface="Times New Roman"/>
              <a:sym typeface="Times New Roman"/>
            </a:endParaRPr>
          </a:p>
        </p:txBody>
      </p:sp>
      <p:sp>
        <p:nvSpPr>
          <p:cNvPr id="289" name="Google Shape;289;p28"/>
          <p:cNvSpPr txBox="1"/>
          <p:nvPr>
            <p:ph idx="1" type="body"/>
          </p:nvPr>
        </p:nvSpPr>
        <p:spPr>
          <a:xfrm>
            <a:off x="554275" y="1426103"/>
            <a:ext cx="8228100" cy="6321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System requirements decomposed for FAR:</a:t>
            </a:r>
            <a:endParaRPr sz="1800">
              <a:latin typeface="Times New Roman"/>
              <a:ea typeface="Times New Roman"/>
              <a:cs typeface="Times New Roman"/>
              <a:sym typeface="Times New Roman"/>
            </a:endParaRPr>
          </a:p>
        </p:txBody>
      </p:sp>
      <p:sp>
        <p:nvSpPr>
          <p:cNvPr id="290" name="Google Shape;290;p28"/>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91" name="Google Shape;291;p28"/>
          <p:cNvSpPr txBox="1"/>
          <p:nvPr/>
        </p:nvSpPr>
        <p:spPr>
          <a:xfrm>
            <a:off x="714925" y="6005600"/>
            <a:ext cx="7692300" cy="4533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have a plan to finalize the SDNS to fulfill system requirements.</a:t>
            </a:r>
            <a:endParaRPr b="1" i="0" sz="1800" u="none" cap="none" strike="noStrike">
              <a:solidFill>
                <a:schemeClr val="dk1"/>
              </a:solidFill>
              <a:latin typeface="Times New Roman"/>
              <a:ea typeface="Times New Roman"/>
              <a:cs typeface="Times New Roman"/>
              <a:sym typeface="Times New Roman"/>
            </a:endParaRPr>
          </a:p>
        </p:txBody>
      </p:sp>
      <p:graphicFrame>
        <p:nvGraphicFramePr>
          <p:cNvPr id="292" name="Google Shape;292;p28"/>
          <p:cNvGraphicFramePr/>
          <p:nvPr/>
        </p:nvGraphicFramePr>
        <p:xfrm>
          <a:off x="540900" y="2058325"/>
          <a:ext cx="3000000" cy="3000000"/>
        </p:xfrm>
        <a:graphic>
          <a:graphicData uri="http://schemas.openxmlformats.org/drawingml/2006/table">
            <a:tbl>
              <a:tblPr>
                <a:noFill/>
                <a:tableStyleId>{A72365B1-76F2-4269-8F62-A869AB17B16C}</a:tableStyleId>
              </a:tblPr>
              <a:tblGrid>
                <a:gridCol w="963875"/>
                <a:gridCol w="2768000"/>
                <a:gridCol w="33940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description</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verification description</a:t>
                      </a:r>
                      <a:endParaRPr b="1"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1.3, SSR 1.3.3</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Detect seizures with</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at least 90% accuracy</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 Run mixed test set of depth videos.</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90% average across positives and negatives</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1.4,</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SSR 1.4.1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Detect seizures within 10 seconds</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of start of clonic phase</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 Run seizure test set of depth videos.</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90% of detections within 10 seconds</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2.1, SSR 2.1.2</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Trigger phone alarm</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when seizure is detected</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 10/10 seizure detections trigger alarm</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2.3, SSR 2.3.1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Alarm triggers within 5 seconds of seizure detection</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(T) 10/10 seizure detections trigger alarm within 5 seconds</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sp>
        <p:nvSpPr>
          <p:cNvPr id="293" name="Google Shape;293;p28"/>
          <p:cNvSpPr/>
          <p:nvPr/>
        </p:nvSpPr>
        <p:spPr>
          <a:xfrm>
            <a:off x="7666775" y="2537900"/>
            <a:ext cx="206700" cy="994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8"/>
          <p:cNvSpPr/>
          <p:nvPr/>
        </p:nvSpPr>
        <p:spPr>
          <a:xfrm>
            <a:off x="7666775" y="3732700"/>
            <a:ext cx="206700" cy="1079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8"/>
          <p:cNvSpPr txBox="1"/>
          <p:nvPr>
            <p:ph idx="1" type="body"/>
          </p:nvPr>
        </p:nvSpPr>
        <p:spPr>
          <a:xfrm>
            <a:off x="7868073" y="2659502"/>
            <a:ext cx="1753200" cy="994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b="1" lang="en-US" sz="1800">
                <a:latin typeface="Times New Roman"/>
                <a:ea typeface="Times New Roman"/>
                <a:cs typeface="Times New Roman"/>
                <a:sym typeface="Times New Roman"/>
              </a:rPr>
              <a:t>Detect</a:t>
            </a:r>
            <a:endParaRPr b="1"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rPr b="1" lang="en-US" sz="1800">
                <a:latin typeface="Times New Roman"/>
                <a:ea typeface="Times New Roman"/>
                <a:cs typeface="Times New Roman"/>
                <a:sym typeface="Times New Roman"/>
              </a:rPr>
              <a:t>seizures</a:t>
            </a:r>
            <a:endParaRPr b="1" sz="1800">
              <a:latin typeface="Times New Roman"/>
              <a:ea typeface="Times New Roman"/>
              <a:cs typeface="Times New Roman"/>
              <a:sym typeface="Times New Roman"/>
            </a:endParaRPr>
          </a:p>
        </p:txBody>
      </p:sp>
      <p:sp>
        <p:nvSpPr>
          <p:cNvPr id="296" name="Google Shape;296;p28"/>
          <p:cNvSpPr txBox="1"/>
          <p:nvPr/>
        </p:nvSpPr>
        <p:spPr>
          <a:xfrm>
            <a:off x="7863650" y="3889575"/>
            <a:ext cx="1874400" cy="12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Trigger</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alarm</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9"/>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5.1 System Requirements to Fulfill</a:t>
            </a:r>
            <a:endParaRPr>
              <a:latin typeface="Times New Roman"/>
              <a:ea typeface="Times New Roman"/>
              <a:cs typeface="Times New Roman"/>
              <a:sym typeface="Times New Roman"/>
            </a:endParaRPr>
          </a:p>
        </p:txBody>
      </p:sp>
      <p:sp>
        <p:nvSpPr>
          <p:cNvPr id="303" name="Google Shape;303;p29"/>
          <p:cNvSpPr txBox="1"/>
          <p:nvPr>
            <p:ph idx="1" type="body"/>
          </p:nvPr>
        </p:nvSpPr>
        <p:spPr>
          <a:xfrm>
            <a:off x="554275" y="1426103"/>
            <a:ext cx="8228100" cy="6321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System requirements decomposed for FAR:</a:t>
            </a:r>
            <a:endParaRPr sz="1800">
              <a:latin typeface="Times New Roman"/>
              <a:ea typeface="Times New Roman"/>
              <a:cs typeface="Times New Roman"/>
              <a:sym typeface="Times New Roman"/>
            </a:endParaRPr>
          </a:p>
        </p:txBody>
      </p:sp>
      <p:sp>
        <p:nvSpPr>
          <p:cNvPr id="304" name="Google Shape;304;p29"/>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05" name="Google Shape;305;p29"/>
          <p:cNvSpPr txBox="1"/>
          <p:nvPr/>
        </p:nvSpPr>
        <p:spPr>
          <a:xfrm>
            <a:off x="714925" y="6005600"/>
            <a:ext cx="7692300" cy="4533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have a plan to finalize the SDNS to fulfill system requirements.</a:t>
            </a:r>
            <a:endParaRPr b="1" i="0" sz="1800" u="none" cap="none" strike="noStrike">
              <a:solidFill>
                <a:schemeClr val="dk1"/>
              </a:solidFill>
              <a:latin typeface="Times New Roman"/>
              <a:ea typeface="Times New Roman"/>
              <a:cs typeface="Times New Roman"/>
              <a:sym typeface="Times New Roman"/>
            </a:endParaRPr>
          </a:p>
        </p:txBody>
      </p:sp>
      <p:graphicFrame>
        <p:nvGraphicFramePr>
          <p:cNvPr id="306" name="Google Shape;306;p29"/>
          <p:cNvGraphicFramePr/>
          <p:nvPr/>
        </p:nvGraphicFramePr>
        <p:xfrm>
          <a:off x="540900" y="2058325"/>
          <a:ext cx="3000000" cy="3000000"/>
        </p:xfrm>
        <a:graphic>
          <a:graphicData uri="http://schemas.openxmlformats.org/drawingml/2006/table">
            <a:tbl>
              <a:tblPr>
                <a:noFill/>
                <a:tableStyleId>{A72365B1-76F2-4269-8F62-A869AB17B16C}</a:tableStyleId>
              </a:tblPr>
              <a:tblGrid>
                <a:gridCol w="963875"/>
                <a:gridCol w="2768000"/>
                <a:gridCol w="33940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description</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verification description</a:t>
                      </a:r>
                      <a:endParaRPr b="1"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1.3, SSR 1.3.3</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Detect seizures with</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at least 90% accuracy</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 Run mixed test set of depth videos.</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90% average across positives and negatives</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1.4,</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SSR 1.4.1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Detect seizures within 10 seconds</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of start of clonic phase</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 Run seizure test set of depth videos.</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90% of detections within 10 seconds</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2.1, SSR 2.1.2</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Trigger phone alarm</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when seizure is detected</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 10/10 seizure detections trigger alarm</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2.3, SSR 2.3.1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Alarm triggers within 5 seconds of seizure detection</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(T) 10/10 seizure detections trigger alarm within 5 seconds</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sp>
        <p:nvSpPr>
          <p:cNvPr id="307" name="Google Shape;307;p29"/>
          <p:cNvSpPr/>
          <p:nvPr/>
        </p:nvSpPr>
        <p:spPr>
          <a:xfrm>
            <a:off x="7666775" y="2537900"/>
            <a:ext cx="206700" cy="994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9"/>
          <p:cNvSpPr/>
          <p:nvPr/>
        </p:nvSpPr>
        <p:spPr>
          <a:xfrm>
            <a:off x="7666775" y="3732700"/>
            <a:ext cx="206700" cy="1079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9"/>
          <p:cNvSpPr txBox="1"/>
          <p:nvPr>
            <p:ph idx="1" type="body"/>
          </p:nvPr>
        </p:nvSpPr>
        <p:spPr>
          <a:xfrm>
            <a:off x="7868073" y="2659502"/>
            <a:ext cx="1753200" cy="994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b="1" lang="en-US" sz="1800">
                <a:latin typeface="Times New Roman"/>
                <a:ea typeface="Times New Roman"/>
                <a:cs typeface="Times New Roman"/>
                <a:sym typeface="Times New Roman"/>
              </a:rPr>
              <a:t>Detect</a:t>
            </a:r>
            <a:endParaRPr b="1" sz="1800">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rPr b="1" lang="en-US" sz="1800">
                <a:latin typeface="Times New Roman"/>
                <a:ea typeface="Times New Roman"/>
                <a:cs typeface="Times New Roman"/>
                <a:sym typeface="Times New Roman"/>
              </a:rPr>
              <a:t>seizures</a:t>
            </a:r>
            <a:endParaRPr b="1" sz="1800">
              <a:latin typeface="Times New Roman"/>
              <a:ea typeface="Times New Roman"/>
              <a:cs typeface="Times New Roman"/>
              <a:sym typeface="Times New Roman"/>
            </a:endParaRPr>
          </a:p>
        </p:txBody>
      </p:sp>
      <p:sp>
        <p:nvSpPr>
          <p:cNvPr id="310" name="Google Shape;310;p29"/>
          <p:cNvSpPr txBox="1"/>
          <p:nvPr/>
        </p:nvSpPr>
        <p:spPr>
          <a:xfrm>
            <a:off x="7863650" y="3889575"/>
            <a:ext cx="1874400" cy="12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Trigger</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alarm</a:t>
            </a:r>
            <a:endParaRPr b="1" i="0" sz="1800" u="none" cap="none" strike="noStrike">
              <a:solidFill>
                <a:schemeClr val="dk1"/>
              </a:solidFill>
              <a:latin typeface="Times New Roman"/>
              <a:ea typeface="Times New Roman"/>
              <a:cs typeface="Times New Roman"/>
              <a:sym typeface="Times New Roman"/>
            </a:endParaRPr>
          </a:p>
        </p:txBody>
      </p:sp>
      <p:sp>
        <p:nvSpPr>
          <p:cNvPr id="311" name="Google Shape;311;p29"/>
          <p:cNvSpPr txBox="1"/>
          <p:nvPr>
            <p:ph idx="1" type="body"/>
          </p:nvPr>
        </p:nvSpPr>
        <p:spPr>
          <a:xfrm>
            <a:off x="803475" y="5116003"/>
            <a:ext cx="8228100" cy="63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sz="1800">
                <a:latin typeface="Times New Roman"/>
                <a:ea typeface="Times New Roman"/>
                <a:cs typeface="Times New Roman"/>
                <a:sym typeface="Times New Roman"/>
              </a:rPr>
              <a:t>Must change tests if no seizure data is obtained very soon</a:t>
            </a:r>
            <a:endParaRPr sz="1800">
              <a:latin typeface="Times New Roman"/>
              <a:ea typeface="Times New Roman"/>
              <a:cs typeface="Times New Roman"/>
              <a:sym typeface="Times New Roman"/>
            </a:endParaRPr>
          </a:p>
        </p:txBody>
      </p:sp>
      <p:cxnSp>
        <p:nvCxnSpPr>
          <p:cNvPr id="312" name="Google Shape;312;p29"/>
          <p:cNvCxnSpPr/>
          <p:nvPr/>
        </p:nvCxnSpPr>
        <p:spPr>
          <a:xfrm>
            <a:off x="137750" y="2764850"/>
            <a:ext cx="0" cy="2627100"/>
          </a:xfrm>
          <a:prstGeom prst="straightConnector1">
            <a:avLst/>
          </a:prstGeom>
          <a:noFill/>
          <a:ln cap="flat" cmpd="sng" w="28575">
            <a:solidFill>
              <a:schemeClr val="dk2"/>
            </a:solidFill>
            <a:prstDash val="solid"/>
            <a:round/>
            <a:headEnd len="sm" w="sm" type="none"/>
            <a:tailEnd len="sm" w="sm" type="none"/>
          </a:ln>
        </p:spPr>
      </p:cxnSp>
      <p:cxnSp>
        <p:nvCxnSpPr>
          <p:cNvPr id="313" name="Google Shape;313;p29"/>
          <p:cNvCxnSpPr/>
          <p:nvPr/>
        </p:nvCxnSpPr>
        <p:spPr>
          <a:xfrm>
            <a:off x="147600" y="5391950"/>
            <a:ext cx="701100" cy="0"/>
          </a:xfrm>
          <a:prstGeom prst="straightConnector1">
            <a:avLst/>
          </a:prstGeom>
          <a:noFill/>
          <a:ln cap="flat" cmpd="sng" w="28575">
            <a:solidFill>
              <a:schemeClr val="dk2"/>
            </a:solidFill>
            <a:prstDash val="solid"/>
            <a:round/>
            <a:headEnd len="sm" w="sm" type="none"/>
            <a:tailEnd len="sm" w="sm" type="none"/>
          </a:ln>
        </p:spPr>
      </p:cxnSp>
      <p:cxnSp>
        <p:nvCxnSpPr>
          <p:cNvPr id="314" name="Google Shape;314;p29"/>
          <p:cNvCxnSpPr/>
          <p:nvPr/>
        </p:nvCxnSpPr>
        <p:spPr>
          <a:xfrm>
            <a:off x="152425" y="2764850"/>
            <a:ext cx="373800" cy="0"/>
          </a:xfrm>
          <a:prstGeom prst="straightConnector1">
            <a:avLst/>
          </a:prstGeom>
          <a:noFill/>
          <a:ln cap="flat" cmpd="sng" w="28575">
            <a:solidFill>
              <a:schemeClr val="dk2"/>
            </a:solidFill>
            <a:prstDash val="solid"/>
            <a:round/>
            <a:headEnd len="sm" w="sm" type="none"/>
            <a:tailEnd len="med" w="med" type="triangle"/>
          </a:ln>
        </p:spPr>
      </p:cxnSp>
      <p:cxnSp>
        <p:nvCxnSpPr>
          <p:cNvPr id="315" name="Google Shape;315;p29"/>
          <p:cNvCxnSpPr/>
          <p:nvPr/>
        </p:nvCxnSpPr>
        <p:spPr>
          <a:xfrm>
            <a:off x="152425" y="3379700"/>
            <a:ext cx="373800" cy="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6.0 FAR Design</a:t>
            </a:r>
            <a:endParaRPr sz="3600">
              <a:latin typeface="Times New Roman"/>
              <a:ea typeface="Times New Roman"/>
              <a:cs typeface="Times New Roman"/>
              <a:sym typeface="Times New Roman"/>
            </a:endParaRPr>
          </a:p>
        </p:txBody>
      </p:sp>
      <p:sp>
        <p:nvSpPr>
          <p:cNvPr id="322" name="Google Shape;322;p30"/>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1"/>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6.1 Hardware</a:t>
            </a:r>
            <a:endParaRPr>
              <a:latin typeface="Times New Roman"/>
              <a:ea typeface="Times New Roman"/>
              <a:cs typeface="Times New Roman"/>
              <a:sym typeface="Times New Roman"/>
            </a:endParaRPr>
          </a:p>
        </p:txBody>
      </p:sp>
      <p:sp>
        <p:nvSpPr>
          <p:cNvPr id="329" name="Google Shape;329;p31"/>
          <p:cNvSpPr txBox="1"/>
          <p:nvPr>
            <p:ph idx="1" type="body"/>
          </p:nvPr>
        </p:nvSpPr>
        <p:spPr>
          <a:xfrm>
            <a:off x="554273" y="1426103"/>
            <a:ext cx="8228100" cy="5027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Hardware components are the same as in CDR (Refer to 100,301 Drawing Package RevA)</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Mini PC with quad core 1.5 GHz Intel Celeron, 8GB RAM, 256GB SSD.</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Intel RealSense D415 Camera</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For FAR, there might be an addition of a USB 3.0 Intel Neural Compute Stick in case additional processing power is required</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1800">
              <a:latin typeface="Times New Roman"/>
              <a:ea typeface="Times New Roman"/>
              <a:cs typeface="Times New Roman"/>
              <a:sym typeface="Times New Roman"/>
            </a:endParaRPr>
          </a:p>
        </p:txBody>
      </p:sp>
      <p:sp>
        <p:nvSpPr>
          <p:cNvPr id="330" name="Google Shape;330;p31"/>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31" name="Google Shape;331;p31"/>
          <p:cNvSpPr txBox="1"/>
          <p:nvPr/>
        </p:nvSpPr>
        <p:spPr>
          <a:xfrm>
            <a:off x="714925" y="6005600"/>
            <a:ext cx="7692300" cy="4533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hardware required for final SDNS</a:t>
            </a:r>
            <a:endParaRPr b="1" i="0" sz="1800" u="none" cap="none" strike="noStrike">
              <a:solidFill>
                <a:schemeClr val="dk1"/>
              </a:solidFill>
              <a:latin typeface="Times New Roman"/>
              <a:ea typeface="Times New Roman"/>
              <a:cs typeface="Times New Roman"/>
              <a:sym typeface="Times New Roman"/>
            </a:endParaRPr>
          </a:p>
        </p:txBody>
      </p:sp>
      <p:pic>
        <p:nvPicPr>
          <p:cNvPr id="332" name="Google Shape;332;p31"/>
          <p:cNvPicPr preferRelativeResize="0"/>
          <p:nvPr/>
        </p:nvPicPr>
        <p:blipFill rotWithShape="1">
          <a:blip r:embed="rId3">
            <a:alphaModFix/>
          </a:blip>
          <a:srcRect b="0" l="0" r="0" t="0"/>
          <a:stretch/>
        </p:blipFill>
        <p:spPr>
          <a:xfrm>
            <a:off x="843575" y="3496525"/>
            <a:ext cx="4259450" cy="2118150"/>
          </a:xfrm>
          <a:prstGeom prst="rect">
            <a:avLst/>
          </a:prstGeom>
          <a:noFill/>
          <a:ln>
            <a:noFill/>
          </a:ln>
        </p:spPr>
      </p:pic>
      <p:pic>
        <p:nvPicPr>
          <p:cNvPr id="333" name="Google Shape;333;p31"/>
          <p:cNvPicPr preferRelativeResize="0"/>
          <p:nvPr/>
        </p:nvPicPr>
        <p:blipFill rotWithShape="1">
          <a:blip r:embed="rId4">
            <a:alphaModFix/>
          </a:blip>
          <a:srcRect b="0" l="30872" r="0" t="0"/>
          <a:stretch/>
        </p:blipFill>
        <p:spPr>
          <a:xfrm>
            <a:off x="5103025" y="3565450"/>
            <a:ext cx="2968625" cy="1810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2"/>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6.2 Image Analysis Software</a:t>
            </a:r>
            <a:endParaRPr>
              <a:latin typeface="Times New Roman"/>
              <a:ea typeface="Times New Roman"/>
              <a:cs typeface="Times New Roman"/>
              <a:sym typeface="Times New Roman"/>
            </a:endParaRPr>
          </a:p>
        </p:txBody>
      </p:sp>
      <p:sp>
        <p:nvSpPr>
          <p:cNvPr id="340" name="Google Shape;340;p32"/>
          <p:cNvSpPr txBox="1"/>
          <p:nvPr>
            <p:ph idx="1" type="body"/>
          </p:nvPr>
        </p:nvSpPr>
        <p:spPr>
          <a:xfrm>
            <a:off x="554273" y="1273703"/>
            <a:ext cx="8228100" cy="50277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560"/>
              </a:spcBef>
              <a:spcAft>
                <a:spcPts val="0"/>
              </a:spcAft>
              <a:buSzPts val="2400"/>
              <a:buFont typeface="Times New Roman"/>
              <a:buChar char="•"/>
            </a:pPr>
            <a:r>
              <a:rPr lang="en-US" sz="2400">
                <a:latin typeface="Times New Roman"/>
                <a:ea typeface="Times New Roman"/>
                <a:cs typeface="Times New Roman"/>
                <a:sym typeface="Times New Roman"/>
              </a:rPr>
              <a:t>Software component interactions</a:t>
            </a:r>
            <a:endParaRPr sz="24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2400">
              <a:latin typeface="Times New Roman"/>
              <a:ea typeface="Times New Roman"/>
              <a:cs typeface="Times New Roman"/>
              <a:sym typeface="Times New Roman"/>
            </a:endParaRPr>
          </a:p>
        </p:txBody>
      </p:sp>
      <p:sp>
        <p:nvSpPr>
          <p:cNvPr id="341" name="Google Shape;341;p32"/>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42" name="Google Shape;342;p32"/>
          <p:cNvSpPr txBox="1"/>
          <p:nvPr/>
        </p:nvSpPr>
        <p:spPr>
          <a:xfrm>
            <a:off x="714925" y="6158000"/>
            <a:ext cx="7692300" cy="4533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software required for final SDNS</a:t>
            </a:r>
            <a:endParaRPr b="1" i="0" sz="1800" u="none" cap="none" strike="noStrike">
              <a:solidFill>
                <a:schemeClr val="dk1"/>
              </a:solidFill>
              <a:latin typeface="Times New Roman"/>
              <a:ea typeface="Times New Roman"/>
              <a:cs typeface="Times New Roman"/>
              <a:sym typeface="Times New Roman"/>
            </a:endParaRPr>
          </a:p>
        </p:txBody>
      </p:sp>
      <p:pic>
        <p:nvPicPr>
          <p:cNvPr id="343" name="Google Shape;343;p32"/>
          <p:cNvPicPr preferRelativeResize="0"/>
          <p:nvPr/>
        </p:nvPicPr>
        <p:blipFill rotWithShape="1">
          <a:blip r:embed="rId3">
            <a:alphaModFix/>
          </a:blip>
          <a:srcRect b="0" l="0" r="0" t="0"/>
          <a:stretch/>
        </p:blipFill>
        <p:spPr>
          <a:xfrm>
            <a:off x="586400" y="1860775"/>
            <a:ext cx="6600825" cy="3933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3"/>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ISR Overview</a:t>
            </a:r>
            <a:endParaRPr>
              <a:latin typeface="Times New Roman"/>
              <a:ea typeface="Times New Roman"/>
              <a:cs typeface="Times New Roman"/>
              <a:sym typeface="Times New Roman"/>
            </a:endParaRPr>
          </a:p>
        </p:txBody>
      </p:sp>
      <p:sp>
        <p:nvSpPr>
          <p:cNvPr id="90" name="Google Shape;90;p3"/>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91" name="Google Shape;91;p3"/>
          <p:cNvSpPr txBox="1"/>
          <p:nvPr/>
        </p:nvSpPr>
        <p:spPr>
          <a:xfrm>
            <a:off x="307075" y="12886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1" i="0" lang="en-US" sz="1800" u="none" cap="none" strike="noStrike">
                <a:solidFill>
                  <a:srgbClr val="434343"/>
                </a:solidFill>
                <a:latin typeface="Times New Roman"/>
                <a:ea typeface="Times New Roman"/>
                <a:cs typeface="Times New Roman"/>
                <a:sym typeface="Times New Roman"/>
              </a:rPr>
              <a:t>Introduction</a:t>
            </a:r>
            <a:endParaRPr b="1" i="0" sz="18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Purpose of Review and Scope</a:t>
            </a:r>
            <a:endParaRPr b="0" i="0" sz="16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System Block Diagram</a:t>
            </a:r>
            <a:endParaRPr b="0" i="0" sz="16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End Item ConOps</a:t>
            </a:r>
            <a:endParaRPr b="0" i="0" sz="16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1" i="0" lang="en-US" sz="1800" u="none" cap="none" strike="noStrike">
                <a:solidFill>
                  <a:srgbClr val="434343"/>
                </a:solidFill>
                <a:latin typeface="Times New Roman"/>
                <a:ea typeface="Times New Roman"/>
                <a:cs typeface="Times New Roman"/>
                <a:sym typeface="Times New Roman"/>
              </a:rPr>
              <a:t>Second Iteration Goals</a:t>
            </a:r>
            <a:endParaRPr b="1" i="0" sz="18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Goals for ISR</a:t>
            </a:r>
            <a:endParaRPr b="0" i="0" sz="16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System Requirements Flowdown</a:t>
            </a:r>
            <a:endParaRPr b="0" i="0" sz="16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1" i="0" lang="en-US" sz="1800" u="none" cap="none" strike="noStrike">
                <a:solidFill>
                  <a:srgbClr val="434343"/>
                </a:solidFill>
                <a:latin typeface="Times New Roman"/>
                <a:ea typeface="Times New Roman"/>
                <a:cs typeface="Times New Roman"/>
                <a:sym typeface="Times New Roman"/>
              </a:rPr>
              <a:t>Current SDNS Description</a:t>
            </a:r>
            <a:endParaRPr b="1" i="0" sz="18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Second Iteration TDP</a:t>
            </a:r>
            <a:endParaRPr b="0" i="0" sz="16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Design Comparison with CDR</a:t>
            </a:r>
            <a:endParaRPr b="0" i="0" sz="16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Changes</a:t>
            </a:r>
            <a:endParaRPr b="0" i="0" sz="16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1" i="0" lang="en-US" sz="1800" u="none" cap="none" strike="noStrike">
                <a:solidFill>
                  <a:srgbClr val="434343"/>
                </a:solidFill>
                <a:latin typeface="Times New Roman"/>
                <a:ea typeface="Times New Roman"/>
                <a:cs typeface="Times New Roman"/>
                <a:sym typeface="Times New Roman"/>
              </a:rPr>
              <a:t>Second Iteration Performance</a:t>
            </a:r>
            <a:endParaRPr b="1" i="0" sz="18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SRVM</a:t>
            </a:r>
            <a:endParaRPr b="0" i="0" sz="16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ATP</a:t>
            </a:r>
            <a:endParaRPr b="0" i="0" sz="16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Performance for Next Delivery</a:t>
            </a:r>
            <a:endParaRPr b="0" i="0" sz="1600" u="none" cap="none" strike="noStrike">
              <a:solidFill>
                <a:srgbClr val="434343"/>
              </a:solidFill>
              <a:latin typeface="Times New Roman"/>
              <a:ea typeface="Times New Roman"/>
              <a:cs typeface="Times New Roman"/>
              <a:sym typeface="Times New Roman"/>
            </a:endParaRPr>
          </a:p>
        </p:txBody>
      </p:sp>
      <p:sp>
        <p:nvSpPr>
          <p:cNvPr id="92" name="Google Shape;92;p3"/>
          <p:cNvSpPr txBox="1"/>
          <p:nvPr/>
        </p:nvSpPr>
        <p:spPr>
          <a:xfrm>
            <a:off x="4572000" y="12886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5"/>
            </a:pPr>
            <a:r>
              <a:rPr b="1" i="0" lang="en-US" sz="1800" u="none" cap="none" strike="noStrike">
                <a:solidFill>
                  <a:srgbClr val="434343"/>
                </a:solidFill>
                <a:latin typeface="Times New Roman"/>
                <a:ea typeface="Times New Roman"/>
                <a:cs typeface="Times New Roman"/>
                <a:sym typeface="Times New Roman"/>
              </a:rPr>
              <a:t>FAR Design Goals</a:t>
            </a:r>
            <a:endParaRPr b="1" i="0" sz="18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System Requirements to Fulfill</a:t>
            </a:r>
            <a:endParaRPr b="0" i="0" sz="16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5"/>
            </a:pPr>
            <a:r>
              <a:rPr b="1" i="0" lang="en-US" sz="1800" u="none" cap="none" strike="noStrike">
                <a:solidFill>
                  <a:srgbClr val="434343"/>
                </a:solidFill>
                <a:latin typeface="Times New Roman"/>
                <a:ea typeface="Times New Roman"/>
                <a:cs typeface="Times New Roman"/>
                <a:sym typeface="Times New Roman"/>
              </a:rPr>
              <a:t>FAR Design</a:t>
            </a:r>
            <a:endParaRPr b="1" i="0" sz="18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Hardware</a:t>
            </a:r>
            <a:endParaRPr b="0" i="0" sz="16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Image Analysis Software</a:t>
            </a:r>
            <a:endParaRPr b="0" i="0" sz="16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Notification App</a:t>
            </a:r>
            <a:endParaRPr b="0" i="0" sz="16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Full Verification Plan</a:t>
            </a:r>
            <a:endParaRPr b="0" i="0" sz="16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5"/>
            </a:pPr>
            <a:r>
              <a:rPr b="1" i="0" lang="en-US" sz="1800" u="none" cap="none" strike="noStrike">
                <a:solidFill>
                  <a:srgbClr val="434343"/>
                </a:solidFill>
                <a:latin typeface="Times New Roman"/>
                <a:ea typeface="Times New Roman"/>
                <a:cs typeface="Times New Roman"/>
                <a:sym typeface="Times New Roman"/>
              </a:rPr>
              <a:t>Risk Assessment</a:t>
            </a:r>
            <a:endParaRPr b="1" i="0" sz="18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Risk Matrix</a:t>
            </a:r>
            <a:endParaRPr b="0" i="0" sz="16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5"/>
            </a:pPr>
            <a:r>
              <a:rPr b="1" i="0" lang="en-US" sz="1800" u="none" cap="none" strike="noStrike">
                <a:solidFill>
                  <a:srgbClr val="434343"/>
                </a:solidFill>
                <a:latin typeface="Times New Roman"/>
                <a:ea typeface="Times New Roman"/>
                <a:cs typeface="Times New Roman"/>
                <a:sym typeface="Times New Roman"/>
              </a:rPr>
              <a:t>Schedule and Cost Tracking</a:t>
            </a:r>
            <a:endParaRPr b="1" i="0" sz="18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Schedule</a:t>
            </a:r>
            <a:endParaRPr b="0" i="0" sz="1600" u="none" cap="none" strike="noStrike">
              <a:solidFill>
                <a:srgbClr val="434343"/>
              </a:solidFill>
              <a:latin typeface="Times New Roman"/>
              <a:ea typeface="Times New Roman"/>
              <a:cs typeface="Times New Roman"/>
              <a:sym typeface="Times New Roman"/>
            </a:endParaRPr>
          </a:p>
          <a:p>
            <a:pPr indent="-330200" lvl="1" marL="914400" marR="0" rtl="0" algn="l">
              <a:lnSpc>
                <a:spcPct val="115000"/>
              </a:lnSpc>
              <a:spcBef>
                <a:spcPts val="0"/>
              </a:spcBef>
              <a:spcAft>
                <a:spcPts val="0"/>
              </a:spcAft>
              <a:buClr>
                <a:srgbClr val="434343"/>
              </a:buClr>
              <a:buSzPts val="1600"/>
              <a:buFont typeface="Times New Roman"/>
              <a:buAutoNum type="arabicPeriod"/>
            </a:pPr>
            <a:r>
              <a:rPr b="0" i="0" lang="en-US" sz="1600" u="none" cap="none" strike="noStrike">
                <a:solidFill>
                  <a:srgbClr val="434343"/>
                </a:solidFill>
                <a:latin typeface="Times New Roman"/>
                <a:ea typeface="Times New Roman"/>
                <a:cs typeface="Times New Roman"/>
                <a:sym typeface="Times New Roman"/>
              </a:rPr>
              <a:t>Cost</a:t>
            </a:r>
            <a:endParaRPr b="0" i="0" sz="16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5"/>
            </a:pPr>
            <a:r>
              <a:rPr b="1" i="0" lang="en-US" sz="1800" u="none" cap="none" strike="noStrike">
                <a:solidFill>
                  <a:srgbClr val="434343"/>
                </a:solidFill>
                <a:latin typeface="Times New Roman"/>
                <a:ea typeface="Times New Roman"/>
                <a:cs typeface="Times New Roman"/>
                <a:sym typeface="Times New Roman"/>
              </a:rPr>
              <a:t>Summary</a:t>
            </a:r>
            <a:endParaRPr b="1"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3"/>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6.2 Image Analysis Software</a:t>
            </a:r>
            <a:endParaRPr>
              <a:latin typeface="Times New Roman"/>
              <a:ea typeface="Times New Roman"/>
              <a:cs typeface="Times New Roman"/>
              <a:sym typeface="Times New Roman"/>
            </a:endParaRPr>
          </a:p>
        </p:txBody>
      </p:sp>
      <p:sp>
        <p:nvSpPr>
          <p:cNvPr id="350" name="Google Shape;350;p33"/>
          <p:cNvSpPr txBox="1"/>
          <p:nvPr>
            <p:ph idx="1" type="body"/>
          </p:nvPr>
        </p:nvSpPr>
        <p:spPr>
          <a:xfrm>
            <a:off x="554273" y="1273703"/>
            <a:ext cx="8228100" cy="50277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560"/>
              </a:spcBef>
              <a:spcAft>
                <a:spcPts val="0"/>
              </a:spcAft>
              <a:buSzPts val="2400"/>
              <a:buFont typeface="Times New Roman"/>
              <a:buChar char="•"/>
            </a:pPr>
            <a:r>
              <a:rPr lang="en-US" sz="2400">
                <a:latin typeface="Times New Roman"/>
                <a:ea typeface="Times New Roman"/>
                <a:cs typeface="Times New Roman"/>
                <a:sym typeface="Times New Roman"/>
              </a:rPr>
              <a:t>Software component interactions</a:t>
            </a:r>
            <a:endParaRPr sz="24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2400">
              <a:latin typeface="Times New Roman"/>
              <a:ea typeface="Times New Roman"/>
              <a:cs typeface="Times New Roman"/>
              <a:sym typeface="Times New Roman"/>
            </a:endParaRPr>
          </a:p>
        </p:txBody>
      </p:sp>
      <p:sp>
        <p:nvSpPr>
          <p:cNvPr id="351" name="Google Shape;351;p33"/>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52" name="Google Shape;352;p33"/>
          <p:cNvSpPr txBox="1"/>
          <p:nvPr/>
        </p:nvSpPr>
        <p:spPr>
          <a:xfrm>
            <a:off x="714925" y="6158000"/>
            <a:ext cx="7692300" cy="4533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software required for final SDNS</a:t>
            </a:r>
            <a:endParaRPr b="1" i="0" sz="1800" u="none" cap="none" strike="noStrike">
              <a:solidFill>
                <a:schemeClr val="dk1"/>
              </a:solidFill>
              <a:latin typeface="Times New Roman"/>
              <a:ea typeface="Times New Roman"/>
              <a:cs typeface="Times New Roman"/>
              <a:sym typeface="Times New Roman"/>
            </a:endParaRPr>
          </a:p>
        </p:txBody>
      </p:sp>
      <p:pic>
        <p:nvPicPr>
          <p:cNvPr id="353" name="Google Shape;353;p33"/>
          <p:cNvPicPr preferRelativeResize="0"/>
          <p:nvPr/>
        </p:nvPicPr>
        <p:blipFill rotWithShape="1">
          <a:blip r:embed="rId3">
            <a:alphaModFix/>
          </a:blip>
          <a:srcRect b="0" l="0" r="0" t="0"/>
          <a:stretch/>
        </p:blipFill>
        <p:spPr>
          <a:xfrm>
            <a:off x="552675" y="1838525"/>
            <a:ext cx="7620000" cy="389804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4"/>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6.2 Image Analysis Software</a:t>
            </a:r>
            <a:endParaRPr>
              <a:latin typeface="Times New Roman"/>
              <a:ea typeface="Times New Roman"/>
              <a:cs typeface="Times New Roman"/>
              <a:sym typeface="Times New Roman"/>
            </a:endParaRPr>
          </a:p>
        </p:txBody>
      </p:sp>
      <p:sp>
        <p:nvSpPr>
          <p:cNvPr id="360" name="Google Shape;360;p34"/>
          <p:cNvSpPr txBox="1"/>
          <p:nvPr>
            <p:ph idx="1" type="body"/>
          </p:nvPr>
        </p:nvSpPr>
        <p:spPr>
          <a:xfrm>
            <a:off x="554275" y="1273698"/>
            <a:ext cx="8228100" cy="13683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560"/>
              </a:spcBef>
              <a:spcAft>
                <a:spcPts val="0"/>
              </a:spcAft>
              <a:buSzPts val="2400"/>
              <a:buFont typeface="Times New Roman"/>
              <a:buChar char="•"/>
            </a:pPr>
            <a:r>
              <a:rPr lang="en-US" sz="2400">
                <a:latin typeface="Times New Roman"/>
                <a:ea typeface="Times New Roman"/>
                <a:cs typeface="Times New Roman"/>
                <a:sym typeface="Times New Roman"/>
              </a:rPr>
              <a:t>New image analysis algorithm</a:t>
            </a:r>
            <a:endParaRPr sz="2400">
              <a:latin typeface="Times New Roman"/>
              <a:ea typeface="Times New Roman"/>
              <a:cs typeface="Times New Roman"/>
              <a:sym typeface="Times New Roman"/>
            </a:endParaRPr>
          </a:p>
          <a:p>
            <a:pPr indent="-355600" lvl="1" marL="914400" rtl="0" algn="l">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Removed motion detection component</a:t>
            </a:r>
            <a:endParaRPr sz="2000">
              <a:latin typeface="Times New Roman"/>
              <a:ea typeface="Times New Roman"/>
              <a:cs typeface="Times New Roman"/>
              <a:sym typeface="Times New Roman"/>
            </a:endParaRPr>
          </a:p>
          <a:p>
            <a:pPr indent="-355600" lvl="1" marL="914400" rtl="0" algn="l">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FFT window reduced from 5 seconds to 1 second</a:t>
            </a:r>
            <a:endParaRPr sz="20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2000">
              <a:latin typeface="Times New Roman"/>
              <a:ea typeface="Times New Roman"/>
              <a:cs typeface="Times New Roman"/>
              <a:sym typeface="Times New Roman"/>
            </a:endParaRPr>
          </a:p>
        </p:txBody>
      </p:sp>
      <p:sp>
        <p:nvSpPr>
          <p:cNvPr id="361" name="Google Shape;361;p34"/>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62" name="Google Shape;362;p34"/>
          <p:cNvSpPr txBox="1"/>
          <p:nvPr/>
        </p:nvSpPr>
        <p:spPr>
          <a:xfrm>
            <a:off x="714925" y="6158000"/>
            <a:ext cx="7692300" cy="4533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software required for final SDNS</a:t>
            </a:r>
            <a:endParaRPr b="1" i="0" sz="1800" u="none" cap="none" strike="noStrike">
              <a:solidFill>
                <a:schemeClr val="dk1"/>
              </a:solidFill>
              <a:latin typeface="Times New Roman"/>
              <a:ea typeface="Times New Roman"/>
              <a:cs typeface="Times New Roman"/>
              <a:sym typeface="Times New Roman"/>
            </a:endParaRPr>
          </a:p>
        </p:txBody>
      </p:sp>
      <p:pic>
        <p:nvPicPr>
          <p:cNvPr id="363" name="Google Shape;363;p34"/>
          <p:cNvPicPr preferRelativeResize="0"/>
          <p:nvPr/>
        </p:nvPicPr>
        <p:blipFill rotWithShape="1">
          <a:blip r:embed="rId4">
            <a:alphaModFix/>
          </a:blip>
          <a:srcRect b="0" l="0" r="0" t="0"/>
          <a:stretch/>
        </p:blipFill>
        <p:spPr>
          <a:xfrm>
            <a:off x="421563" y="2582011"/>
            <a:ext cx="8279014" cy="28658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5"/>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6.2 Image Analysis Software</a:t>
            </a:r>
            <a:endParaRPr>
              <a:latin typeface="Times New Roman"/>
              <a:ea typeface="Times New Roman"/>
              <a:cs typeface="Times New Roman"/>
              <a:sym typeface="Times New Roman"/>
            </a:endParaRPr>
          </a:p>
        </p:txBody>
      </p:sp>
      <p:sp>
        <p:nvSpPr>
          <p:cNvPr id="370" name="Google Shape;370;p35"/>
          <p:cNvSpPr txBox="1"/>
          <p:nvPr>
            <p:ph idx="1" type="body"/>
          </p:nvPr>
        </p:nvSpPr>
        <p:spPr>
          <a:xfrm>
            <a:off x="554275" y="1273698"/>
            <a:ext cx="8228100" cy="13683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560"/>
              </a:spcBef>
              <a:spcAft>
                <a:spcPts val="0"/>
              </a:spcAft>
              <a:buSzPts val="2400"/>
              <a:buFont typeface="Times New Roman"/>
              <a:buChar char="•"/>
            </a:pPr>
            <a:r>
              <a:rPr lang="en-US" sz="2400">
                <a:latin typeface="Times New Roman"/>
                <a:ea typeface="Times New Roman"/>
                <a:cs typeface="Times New Roman"/>
                <a:sym typeface="Times New Roman"/>
              </a:rPr>
              <a:t>Seizure detection algorithm (unchanged from CDR)</a:t>
            </a:r>
            <a:endParaRPr sz="2000">
              <a:latin typeface="Times New Roman"/>
              <a:ea typeface="Times New Roman"/>
              <a:cs typeface="Times New Roman"/>
              <a:sym typeface="Times New Roman"/>
            </a:endParaRPr>
          </a:p>
        </p:txBody>
      </p:sp>
      <p:sp>
        <p:nvSpPr>
          <p:cNvPr id="371" name="Google Shape;371;p35"/>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72" name="Google Shape;372;p35"/>
          <p:cNvSpPr txBox="1"/>
          <p:nvPr/>
        </p:nvSpPr>
        <p:spPr>
          <a:xfrm>
            <a:off x="714925" y="6158000"/>
            <a:ext cx="7692300" cy="4533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software required for final SDNS</a:t>
            </a:r>
            <a:endParaRPr b="1" i="0" sz="1800" u="none" cap="none" strike="noStrike">
              <a:solidFill>
                <a:schemeClr val="dk1"/>
              </a:solidFill>
              <a:latin typeface="Times New Roman"/>
              <a:ea typeface="Times New Roman"/>
              <a:cs typeface="Times New Roman"/>
              <a:sym typeface="Times New Roman"/>
            </a:endParaRPr>
          </a:p>
        </p:txBody>
      </p:sp>
      <p:pic>
        <p:nvPicPr>
          <p:cNvPr id="373" name="Google Shape;373;p35"/>
          <p:cNvPicPr preferRelativeResize="0"/>
          <p:nvPr/>
        </p:nvPicPr>
        <p:blipFill rotWithShape="1">
          <a:blip r:embed="rId3">
            <a:alphaModFix/>
          </a:blip>
          <a:srcRect b="0" l="0" r="0" t="0"/>
          <a:stretch/>
        </p:blipFill>
        <p:spPr>
          <a:xfrm>
            <a:off x="1557600" y="1987737"/>
            <a:ext cx="6095150" cy="3626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36"/>
          <p:cNvPicPr preferRelativeResize="0"/>
          <p:nvPr/>
        </p:nvPicPr>
        <p:blipFill rotWithShape="1">
          <a:blip r:embed="rId3">
            <a:alphaModFix/>
          </a:blip>
          <a:srcRect b="0" l="0" r="0" t="0"/>
          <a:stretch/>
        </p:blipFill>
        <p:spPr>
          <a:xfrm>
            <a:off x="4874475" y="1729925"/>
            <a:ext cx="3075000" cy="4304975"/>
          </a:xfrm>
          <a:prstGeom prst="rect">
            <a:avLst/>
          </a:prstGeom>
          <a:noFill/>
          <a:ln>
            <a:noFill/>
          </a:ln>
        </p:spPr>
      </p:pic>
      <p:sp>
        <p:nvSpPr>
          <p:cNvPr id="380" name="Google Shape;380;p36"/>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6.2 Image Analysis Software</a:t>
            </a:r>
            <a:endParaRPr>
              <a:latin typeface="Times New Roman"/>
              <a:ea typeface="Times New Roman"/>
              <a:cs typeface="Times New Roman"/>
              <a:sym typeface="Times New Roman"/>
            </a:endParaRPr>
          </a:p>
        </p:txBody>
      </p:sp>
      <p:sp>
        <p:nvSpPr>
          <p:cNvPr id="381" name="Google Shape;381;p36"/>
          <p:cNvSpPr txBox="1"/>
          <p:nvPr>
            <p:ph idx="1" type="body"/>
          </p:nvPr>
        </p:nvSpPr>
        <p:spPr>
          <a:xfrm>
            <a:off x="554275" y="1273698"/>
            <a:ext cx="8228100" cy="13683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560"/>
              </a:spcBef>
              <a:spcAft>
                <a:spcPts val="0"/>
              </a:spcAft>
              <a:buSzPts val="2400"/>
              <a:buFont typeface="Times New Roman"/>
              <a:buChar char="•"/>
            </a:pPr>
            <a:r>
              <a:rPr lang="en-US" sz="2400">
                <a:latin typeface="Times New Roman"/>
                <a:ea typeface="Times New Roman"/>
                <a:cs typeface="Times New Roman"/>
                <a:sym typeface="Times New Roman"/>
              </a:rPr>
              <a:t>Seizure detection algorithm (unchanged from CDR)</a:t>
            </a:r>
            <a:endParaRPr sz="2000">
              <a:latin typeface="Times New Roman"/>
              <a:ea typeface="Times New Roman"/>
              <a:cs typeface="Times New Roman"/>
              <a:sym typeface="Times New Roman"/>
            </a:endParaRPr>
          </a:p>
        </p:txBody>
      </p:sp>
      <p:sp>
        <p:nvSpPr>
          <p:cNvPr id="382" name="Google Shape;382;p36"/>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83" name="Google Shape;383;p36"/>
          <p:cNvSpPr txBox="1"/>
          <p:nvPr/>
        </p:nvSpPr>
        <p:spPr>
          <a:xfrm>
            <a:off x="714925" y="6158000"/>
            <a:ext cx="7692300" cy="4533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software required for final SDNS</a:t>
            </a:r>
            <a:endParaRPr b="1" i="0" sz="1800" u="none" cap="none" strike="noStrike">
              <a:solidFill>
                <a:schemeClr val="dk1"/>
              </a:solidFill>
              <a:latin typeface="Times New Roman"/>
              <a:ea typeface="Times New Roman"/>
              <a:cs typeface="Times New Roman"/>
              <a:sym typeface="Times New Roman"/>
            </a:endParaRPr>
          </a:p>
        </p:txBody>
      </p:sp>
      <p:pic>
        <p:nvPicPr>
          <p:cNvPr id="384" name="Google Shape;384;p36"/>
          <p:cNvPicPr preferRelativeResize="0"/>
          <p:nvPr/>
        </p:nvPicPr>
        <p:blipFill rotWithShape="1">
          <a:blip r:embed="rId4">
            <a:alphaModFix/>
          </a:blip>
          <a:srcRect b="0" l="0" r="0" t="0"/>
          <a:stretch/>
        </p:blipFill>
        <p:spPr>
          <a:xfrm>
            <a:off x="1325250" y="1888350"/>
            <a:ext cx="3435325" cy="3988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7"/>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6.2 Image Analysis Software</a:t>
            </a:r>
            <a:endParaRPr>
              <a:latin typeface="Times New Roman"/>
              <a:ea typeface="Times New Roman"/>
              <a:cs typeface="Times New Roman"/>
              <a:sym typeface="Times New Roman"/>
            </a:endParaRPr>
          </a:p>
        </p:txBody>
      </p:sp>
      <p:sp>
        <p:nvSpPr>
          <p:cNvPr id="391" name="Google Shape;391;p37"/>
          <p:cNvSpPr txBox="1"/>
          <p:nvPr>
            <p:ph idx="1" type="body"/>
          </p:nvPr>
        </p:nvSpPr>
        <p:spPr>
          <a:xfrm>
            <a:off x="96375" y="1426100"/>
            <a:ext cx="8937900" cy="50277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560"/>
              </a:spcBef>
              <a:spcAft>
                <a:spcPts val="0"/>
              </a:spcAft>
              <a:buSzPts val="1900"/>
              <a:buFont typeface="Times New Roman"/>
              <a:buChar char="•"/>
            </a:pPr>
            <a:r>
              <a:rPr lang="en-US" sz="1900">
                <a:latin typeface="Times New Roman"/>
                <a:ea typeface="Times New Roman"/>
                <a:cs typeface="Times New Roman"/>
                <a:sym typeface="Times New Roman"/>
              </a:rPr>
              <a:t>Remaining components to be developed for FAR:</a:t>
            </a:r>
            <a:endParaRPr sz="1900">
              <a:latin typeface="Times New Roman"/>
              <a:ea typeface="Times New Roman"/>
              <a:cs typeface="Times New Roman"/>
              <a:sym typeface="Times New Roman"/>
            </a:endParaRPr>
          </a:p>
          <a:p>
            <a:pPr indent="-349250" lvl="1" marL="914400" rtl="0" algn="l">
              <a:lnSpc>
                <a:spcPct val="100000"/>
              </a:lnSpc>
              <a:spcBef>
                <a:spcPts val="1000"/>
              </a:spcBef>
              <a:spcAft>
                <a:spcPts val="0"/>
              </a:spcAft>
              <a:buSzPts val="1900"/>
              <a:buFont typeface="Times New Roman"/>
              <a:buChar char="•"/>
            </a:pPr>
            <a:r>
              <a:rPr lang="en-US" sz="1900">
                <a:latin typeface="Times New Roman"/>
                <a:ea typeface="Times New Roman"/>
                <a:cs typeface="Times New Roman"/>
                <a:sym typeface="Times New Roman"/>
              </a:rPr>
              <a:t>Setup for training AI</a:t>
            </a:r>
            <a:endParaRPr sz="1900">
              <a:latin typeface="Times New Roman"/>
              <a:ea typeface="Times New Roman"/>
              <a:cs typeface="Times New Roman"/>
              <a:sym typeface="Times New Roman"/>
            </a:endParaRPr>
          </a:p>
          <a:p>
            <a:pPr indent="-349250" lvl="1" marL="914400" rtl="0" algn="l">
              <a:lnSpc>
                <a:spcPct val="100000"/>
              </a:lnSpc>
              <a:spcBef>
                <a:spcPts val="1000"/>
              </a:spcBef>
              <a:spcAft>
                <a:spcPts val="0"/>
              </a:spcAft>
              <a:buSzPts val="1900"/>
              <a:buFont typeface="Times New Roman"/>
              <a:buChar char="•"/>
            </a:pPr>
            <a:r>
              <a:rPr lang="en-US" sz="1900">
                <a:latin typeface="Times New Roman"/>
                <a:ea typeface="Times New Roman"/>
                <a:cs typeface="Times New Roman"/>
                <a:sym typeface="Times New Roman"/>
              </a:rPr>
              <a:t>For 90% accuracy, may have to add:</a:t>
            </a:r>
            <a:endParaRPr sz="1900">
              <a:latin typeface="Times New Roman"/>
              <a:ea typeface="Times New Roman"/>
              <a:cs typeface="Times New Roman"/>
              <a:sym typeface="Times New Roman"/>
            </a:endParaRPr>
          </a:p>
          <a:p>
            <a:pPr indent="-349250" lvl="2" marL="1371600" rtl="0" algn="l">
              <a:lnSpc>
                <a:spcPct val="100000"/>
              </a:lnSpc>
              <a:spcBef>
                <a:spcPts val="400"/>
              </a:spcBef>
              <a:spcAft>
                <a:spcPts val="0"/>
              </a:spcAft>
              <a:buSzPts val="1900"/>
              <a:buFont typeface="Times New Roman"/>
              <a:buChar char="•"/>
            </a:pPr>
            <a:r>
              <a:rPr lang="en-US" sz="1900">
                <a:latin typeface="Times New Roman"/>
                <a:ea typeface="Times New Roman"/>
                <a:cs typeface="Times New Roman"/>
                <a:sym typeface="Times New Roman"/>
              </a:rPr>
              <a:t>Pre-processing (e.g. Intel RealSense SDK filters, NN for human detection)</a:t>
            </a:r>
            <a:endParaRPr sz="1900">
              <a:latin typeface="Times New Roman"/>
              <a:ea typeface="Times New Roman"/>
              <a:cs typeface="Times New Roman"/>
              <a:sym typeface="Times New Roman"/>
            </a:endParaRPr>
          </a:p>
          <a:p>
            <a:pPr indent="-349250" lvl="2" marL="1371600" rtl="0" algn="l">
              <a:lnSpc>
                <a:spcPct val="100000"/>
              </a:lnSpc>
              <a:spcBef>
                <a:spcPts val="400"/>
              </a:spcBef>
              <a:spcAft>
                <a:spcPts val="0"/>
              </a:spcAft>
              <a:buSzPts val="1900"/>
              <a:buFont typeface="Times New Roman"/>
              <a:buChar char="•"/>
            </a:pPr>
            <a:r>
              <a:rPr lang="en-US" sz="1900">
                <a:latin typeface="Times New Roman"/>
                <a:ea typeface="Times New Roman"/>
                <a:cs typeface="Times New Roman"/>
                <a:sym typeface="Times New Roman"/>
              </a:rPr>
              <a:t>More sophisticated classifier</a:t>
            </a:r>
            <a:endParaRPr sz="1900">
              <a:latin typeface="Times New Roman"/>
              <a:ea typeface="Times New Roman"/>
              <a:cs typeface="Times New Roman"/>
              <a:sym typeface="Times New Roman"/>
            </a:endParaRPr>
          </a:p>
        </p:txBody>
      </p:sp>
      <p:sp>
        <p:nvSpPr>
          <p:cNvPr id="392" name="Google Shape;392;p37"/>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393" name="Google Shape;393;p37"/>
          <p:cNvSpPr txBox="1"/>
          <p:nvPr/>
        </p:nvSpPr>
        <p:spPr>
          <a:xfrm>
            <a:off x="714925" y="6005600"/>
            <a:ext cx="7692300" cy="4533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software required for final SDNS</a:t>
            </a:r>
            <a:endParaRPr b="1" i="0" sz="1800" u="none" cap="none" strike="noStrike">
              <a:solidFill>
                <a:schemeClr val="dk1"/>
              </a:solidFill>
              <a:latin typeface="Times New Roman"/>
              <a:ea typeface="Times New Roman"/>
              <a:cs typeface="Times New Roman"/>
              <a:sym typeface="Times New Roman"/>
            </a:endParaRPr>
          </a:p>
        </p:txBody>
      </p:sp>
      <p:graphicFrame>
        <p:nvGraphicFramePr>
          <p:cNvPr id="394" name="Google Shape;394;p37"/>
          <p:cNvGraphicFramePr/>
          <p:nvPr/>
        </p:nvGraphicFramePr>
        <p:xfrm>
          <a:off x="998138" y="3901575"/>
          <a:ext cx="3000000" cy="3000000"/>
        </p:xfrm>
        <a:graphic>
          <a:graphicData uri="http://schemas.openxmlformats.org/drawingml/2006/table">
            <a:tbl>
              <a:tblPr>
                <a:noFill/>
                <a:tableStyleId>{A72365B1-76F2-4269-8F62-A869AB17B16C}</a:tableStyleId>
              </a:tblPr>
              <a:tblGrid>
                <a:gridCol w="963875"/>
                <a:gridCol w="2768000"/>
                <a:gridCol w="33940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description</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Req verification description</a:t>
                      </a:r>
                      <a:endParaRPr b="1"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1.3, SSR 1.3.3</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Detect seizures with</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at least 90% accuracy</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 Run mixed test set of depth videos.</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90% average across positives and negatives</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SR 1.4,</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SSR 1.4.1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Detect seizures within 10 seconds</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of start of clonic phase</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 Run seizure test set of depth videos.</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90% of detections within 10 seconds</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38"/>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6.3 Notification App</a:t>
            </a:r>
            <a:endParaRPr>
              <a:latin typeface="Times New Roman"/>
              <a:ea typeface="Times New Roman"/>
              <a:cs typeface="Times New Roman"/>
              <a:sym typeface="Times New Roman"/>
            </a:endParaRPr>
          </a:p>
        </p:txBody>
      </p:sp>
      <p:sp>
        <p:nvSpPr>
          <p:cNvPr id="401" name="Google Shape;401;p38"/>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402" name="Google Shape;402;p38"/>
          <p:cNvSpPr txBox="1"/>
          <p:nvPr/>
        </p:nvSpPr>
        <p:spPr>
          <a:xfrm>
            <a:off x="714925" y="6005600"/>
            <a:ext cx="7692300" cy="4533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200">
                <a:solidFill>
                  <a:schemeClr val="dk1"/>
                </a:solidFill>
                <a:latin typeface="Times New Roman"/>
                <a:ea typeface="Times New Roman"/>
                <a:cs typeface="Times New Roman"/>
                <a:sym typeface="Times New Roman"/>
              </a:rPr>
              <a:t>Cloud services AWS and Google Drive offer Push Notification services that can be integrated into the Notification subsystem. Integration goal not met by ISR.</a:t>
            </a:r>
            <a:endParaRPr b="1" i="0" sz="1200" u="none" cap="none" strike="noStrike">
              <a:solidFill>
                <a:schemeClr val="dk1"/>
              </a:solidFill>
              <a:latin typeface="Times New Roman"/>
              <a:ea typeface="Times New Roman"/>
              <a:cs typeface="Times New Roman"/>
              <a:sym typeface="Times New Roman"/>
            </a:endParaRPr>
          </a:p>
        </p:txBody>
      </p:sp>
      <p:pic>
        <p:nvPicPr>
          <p:cNvPr id="403" name="Google Shape;403;p38"/>
          <p:cNvPicPr preferRelativeResize="0"/>
          <p:nvPr/>
        </p:nvPicPr>
        <p:blipFill>
          <a:blip r:embed="rId3">
            <a:alphaModFix/>
          </a:blip>
          <a:stretch>
            <a:fillRect/>
          </a:stretch>
        </p:blipFill>
        <p:spPr>
          <a:xfrm>
            <a:off x="1342075" y="1300710"/>
            <a:ext cx="6459851" cy="4256590"/>
          </a:xfrm>
          <a:prstGeom prst="rect">
            <a:avLst/>
          </a:prstGeom>
          <a:noFill/>
          <a:ln>
            <a:noFill/>
          </a:ln>
        </p:spPr>
      </p:pic>
      <p:sp>
        <p:nvSpPr>
          <p:cNvPr id="404" name="Google Shape;404;p38"/>
          <p:cNvSpPr txBox="1"/>
          <p:nvPr/>
        </p:nvSpPr>
        <p:spPr>
          <a:xfrm>
            <a:off x="6169850" y="5557300"/>
            <a:ext cx="2845800" cy="1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Times New Roman"/>
                <a:ea typeface="Times New Roman"/>
                <a:cs typeface="Times New Roman"/>
                <a:sym typeface="Times New Roman"/>
              </a:rPr>
              <a:t>200,205 - App Network Configuration - RevA</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g80f9862b73_1_57"/>
          <p:cNvSpPr txBox="1"/>
          <p:nvPr>
            <p:ph type="title"/>
          </p:nvPr>
        </p:nvSpPr>
        <p:spPr>
          <a:xfrm>
            <a:off x="552686" y="536110"/>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6.4 Full Verification Plan</a:t>
            </a:r>
            <a:endParaRPr/>
          </a:p>
        </p:txBody>
      </p:sp>
      <p:sp>
        <p:nvSpPr>
          <p:cNvPr id="411" name="Google Shape;411;g80f9862b73_1_57"/>
          <p:cNvSpPr txBox="1"/>
          <p:nvPr>
            <p:ph idx="1" type="body"/>
          </p:nvPr>
        </p:nvSpPr>
        <p:spPr>
          <a:xfrm>
            <a:off x="554273" y="1426103"/>
            <a:ext cx="8228100" cy="5027700"/>
          </a:xfrm>
          <a:prstGeom prst="rect">
            <a:avLst/>
          </a:prstGeom>
        </p:spPr>
        <p:txBody>
          <a:bodyPr anchorCtr="0" anchor="t" bIns="45700" lIns="91425" spcFirstLastPara="1" rIns="91425" wrap="square" tIns="45700">
            <a:noAutofit/>
          </a:bodyPr>
          <a:lstStyle/>
          <a:p>
            <a:pPr indent="-381000" lvl="0" marL="457200" rtl="0" algn="l">
              <a:spcBef>
                <a:spcPts val="560"/>
              </a:spcBef>
              <a:spcAft>
                <a:spcPts val="0"/>
              </a:spcAft>
              <a:buSzPts val="2400"/>
              <a:buChar char="•"/>
            </a:pPr>
            <a:r>
              <a:rPr lang="en-US" sz="2400">
                <a:latin typeface="Times New Roman"/>
                <a:ea typeface="Times New Roman"/>
                <a:cs typeface="Times New Roman"/>
                <a:sym typeface="Times New Roman"/>
              </a:rPr>
              <a:t>The acceptance and </a:t>
            </a:r>
            <a:r>
              <a:rPr lang="en-US" sz="2400">
                <a:latin typeface="Times New Roman"/>
                <a:ea typeface="Times New Roman"/>
                <a:cs typeface="Times New Roman"/>
                <a:sym typeface="Times New Roman"/>
              </a:rPr>
              <a:t>verification</a:t>
            </a:r>
            <a:r>
              <a:rPr lang="en-US" sz="2400">
                <a:latin typeface="Times New Roman"/>
                <a:ea typeface="Times New Roman"/>
                <a:cs typeface="Times New Roman"/>
                <a:sym typeface="Times New Roman"/>
              </a:rPr>
              <a:t> plans for these </a:t>
            </a:r>
            <a:r>
              <a:rPr lang="en-US" sz="2400">
                <a:latin typeface="Times New Roman"/>
                <a:ea typeface="Times New Roman"/>
                <a:cs typeface="Times New Roman"/>
                <a:sym typeface="Times New Roman"/>
              </a:rPr>
              <a:t>requirements have been written and can be found in document </a:t>
            </a:r>
            <a:r>
              <a:rPr b="1" lang="en-US" sz="2400">
                <a:latin typeface="Times New Roman"/>
                <a:ea typeface="Times New Roman"/>
                <a:cs typeface="Times New Roman"/>
                <a:sym typeface="Times New Roman"/>
              </a:rPr>
              <a:t>Document 100,204 V&amp;A</a:t>
            </a:r>
            <a:endParaRPr b="1" sz="2400">
              <a:latin typeface="Times New Roman"/>
              <a:ea typeface="Times New Roman"/>
              <a:cs typeface="Times New Roman"/>
              <a:sym typeface="Times New Roman"/>
            </a:endParaRPr>
          </a:p>
          <a:p>
            <a:pPr indent="-381000" lvl="1" marL="914400" rtl="0" algn="l">
              <a:spcBef>
                <a:spcPts val="1000"/>
              </a:spcBef>
              <a:spcAft>
                <a:spcPts val="0"/>
              </a:spcAft>
              <a:buSzPts val="2400"/>
              <a:buFont typeface="Times New Roman"/>
              <a:buChar char="•"/>
            </a:pPr>
            <a:r>
              <a:rPr lang="en-US">
                <a:latin typeface="Times New Roman"/>
                <a:ea typeface="Times New Roman"/>
                <a:cs typeface="Times New Roman"/>
                <a:sym typeface="Times New Roman"/>
              </a:rPr>
              <a:t>These include verification plans for the system and subsystem requirements on the next slides</a:t>
            </a:r>
            <a:endParaRPr sz="2400">
              <a:latin typeface="Times New Roman"/>
              <a:ea typeface="Times New Roman"/>
              <a:cs typeface="Times New Roman"/>
              <a:sym typeface="Times New Roman"/>
            </a:endParaRPr>
          </a:p>
          <a:p>
            <a:pPr indent="-381000" lvl="0" marL="457200" rtl="0" algn="l">
              <a:spcBef>
                <a:spcPts val="1000"/>
              </a:spcBef>
              <a:spcAft>
                <a:spcPts val="0"/>
              </a:spcAft>
              <a:buSzPts val="2400"/>
              <a:buFont typeface="Times New Roman"/>
              <a:buChar char="•"/>
            </a:pPr>
            <a:r>
              <a:rPr lang="en-US" sz="2400">
                <a:latin typeface="Times New Roman"/>
                <a:ea typeface="Times New Roman"/>
                <a:cs typeface="Times New Roman"/>
                <a:sym typeface="Times New Roman"/>
              </a:rPr>
              <a:t>Verification of unmet requirements for ISR will be prioritized in the upcoming sprint</a:t>
            </a:r>
            <a:endParaRPr sz="2400">
              <a:latin typeface="Times New Roman"/>
              <a:ea typeface="Times New Roman"/>
              <a:cs typeface="Times New Roman"/>
              <a:sym typeface="Times New Roman"/>
            </a:endParaRPr>
          </a:p>
          <a:p>
            <a:pPr indent="-381000" lvl="0" marL="457200" rtl="0" algn="l">
              <a:spcBef>
                <a:spcPts val="1000"/>
              </a:spcBef>
              <a:spcAft>
                <a:spcPts val="0"/>
              </a:spcAft>
              <a:buSzPts val="2400"/>
              <a:buFont typeface="Times New Roman"/>
              <a:buChar char="•"/>
            </a:pPr>
            <a:r>
              <a:rPr lang="en-US" sz="2400">
                <a:latin typeface="Times New Roman"/>
                <a:ea typeface="Times New Roman"/>
                <a:cs typeface="Times New Roman"/>
                <a:sym typeface="Times New Roman"/>
              </a:rPr>
              <a:t>Upon passing of all tests, analysis, and inspections the full SNDS will be verified</a:t>
            </a:r>
            <a:endParaRPr sz="2400">
              <a:latin typeface="Times New Roman"/>
              <a:ea typeface="Times New Roman"/>
              <a:cs typeface="Times New Roman"/>
              <a:sym typeface="Times New Roman"/>
            </a:endParaRPr>
          </a:p>
          <a:p>
            <a:pPr indent="0" lvl="0" marL="457200" rtl="0" algn="l">
              <a:spcBef>
                <a:spcPts val="1000"/>
              </a:spcBef>
              <a:spcAft>
                <a:spcPts val="1000"/>
              </a:spcAft>
              <a:buNone/>
            </a:pPr>
            <a:r>
              <a:t/>
            </a:r>
            <a:endParaRPr/>
          </a:p>
        </p:txBody>
      </p:sp>
      <p:sp>
        <p:nvSpPr>
          <p:cNvPr id="412" name="Google Shape;412;g80f9862b73_1_57"/>
          <p:cNvSpPr txBox="1"/>
          <p:nvPr>
            <p:ph idx="12" type="sldNum"/>
          </p:nvPr>
        </p:nvSpPr>
        <p:spPr>
          <a:xfrm>
            <a:off x="4361576" y="6585619"/>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
        <p:nvSpPr>
          <p:cNvPr id="413" name="Google Shape;413;g80f9862b73_1_57"/>
          <p:cNvSpPr txBox="1"/>
          <p:nvPr/>
        </p:nvSpPr>
        <p:spPr>
          <a:xfrm>
            <a:off x="714925" y="5853200"/>
            <a:ext cx="7692300" cy="6756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chemeClr val="dk1"/>
                </a:solidFill>
                <a:latin typeface="Times New Roman"/>
                <a:ea typeface="Times New Roman"/>
                <a:cs typeface="Times New Roman"/>
                <a:sym typeface="Times New Roman"/>
              </a:rPr>
              <a:t>Requirements that were not met at ISR are moved to FAR for verification.</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39"/>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graphicFrame>
        <p:nvGraphicFramePr>
          <p:cNvPr id="420" name="Google Shape;420;p39"/>
          <p:cNvGraphicFramePr/>
          <p:nvPr/>
        </p:nvGraphicFramePr>
        <p:xfrm>
          <a:off x="409800" y="1730550"/>
          <a:ext cx="3000000" cy="3000000"/>
        </p:xfrm>
        <a:graphic>
          <a:graphicData uri="http://schemas.openxmlformats.org/drawingml/2006/table">
            <a:tbl>
              <a:tblPr>
                <a:noFill/>
                <a:tableStyleId>{BBE8D124-1AA3-47B2-BE01-A7F868D73496}</a:tableStyleId>
              </a:tblPr>
              <a:tblGrid>
                <a:gridCol w="1162050"/>
                <a:gridCol w="1600200"/>
                <a:gridCol w="1104900"/>
                <a:gridCol w="800100"/>
                <a:gridCol w="600075"/>
                <a:gridCol w="476250"/>
                <a:gridCol w="800100"/>
                <a:gridCol w="447675"/>
                <a:gridCol w="590550"/>
                <a:gridCol w="933450"/>
              </a:tblGrid>
              <a:tr h="200025">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Title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Verification Method</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Required</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Units</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Oper-ation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Actual</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Fail</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Margin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First Verification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SR1.3</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Detection Accuracy</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Test/Analysis</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90</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&gt;=</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FAR</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SSR1.3.1</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Capture to Analysis</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Inspection</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Yes</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1DD"/>
                    </a:solidFill>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CDR</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SSR1.3.2</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Bedsheet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Yes</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F1DD"/>
                    </a:solidFill>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CDR</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highlight>
                            <a:srgbClr val="FFFF00"/>
                          </a:highlight>
                          <a:latin typeface="Calibri"/>
                          <a:ea typeface="Calibri"/>
                          <a:cs typeface="Calibri"/>
                          <a:sym typeface="Calibri"/>
                        </a:rPr>
                        <a:t>SSR1.3.3</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highlight>
                            <a:srgbClr val="FFFF00"/>
                          </a:highlight>
                          <a:latin typeface="Calibri"/>
                          <a:ea typeface="Calibri"/>
                          <a:cs typeface="Calibri"/>
                          <a:sym typeface="Calibri"/>
                        </a:rPr>
                        <a:t>Accuracy</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highlight>
                            <a:srgbClr val="FFFF00"/>
                          </a:highlight>
                          <a:latin typeface="Calibri"/>
                          <a:ea typeface="Calibri"/>
                          <a:cs typeface="Calibri"/>
                          <a:sym typeface="Calibri"/>
                        </a:rPr>
                        <a:t>Test</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highlight>
                            <a:srgbClr val="FFFF00"/>
                          </a:highlight>
                          <a:latin typeface="Calibri"/>
                          <a:ea typeface="Calibri"/>
                          <a:cs typeface="Calibri"/>
                          <a:sym typeface="Calibri"/>
                        </a:rPr>
                        <a:t>90</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highlight>
                            <a:srgbClr val="FFFF00"/>
                          </a:highlight>
                          <a:latin typeface="Calibri"/>
                          <a:ea typeface="Calibri"/>
                          <a:cs typeface="Calibri"/>
                          <a:sym typeface="Calibri"/>
                        </a:rPr>
                        <a:t>%</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highlight>
                            <a:srgbClr val="FFFF00"/>
                          </a:highlight>
                          <a:latin typeface="Calibri"/>
                          <a:ea typeface="Calibri"/>
                          <a:cs typeface="Calibri"/>
                          <a:sym typeface="Calibri"/>
                        </a:rPr>
                        <a:t>=&gt;</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highlight>
                          <a:srgbClr val="FFFF00"/>
                        </a:highlight>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a:highlight>
                          <a:srgbClr val="FFFF00"/>
                        </a:highlight>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highlight>
                          <a:srgbClr val="FFFF00"/>
                        </a:highlight>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lang="en-US" sz="1200">
                          <a:highlight>
                            <a:srgbClr val="FFFF00"/>
                          </a:highlight>
                          <a:latin typeface="Calibri"/>
                          <a:ea typeface="Calibri"/>
                          <a:cs typeface="Calibri"/>
                          <a:sym typeface="Calibri"/>
                        </a:rPr>
                        <a:t>FAR</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highlight>
                            <a:srgbClr val="FFFF00"/>
                          </a:highlight>
                          <a:latin typeface="Calibri"/>
                          <a:ea typeface="Calibri"/>
                          <a:cs typeface="Calibri"/>
                          <a:sym typeface="Calibri"/>
                        </a:rPr>
                        <a:t>SR1.4</a:t>
                      </a:r>
                      <a:endParaRPr b="1"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highlight>
                            <a:srgbClr val="FFFF00"/>
                          </a:highlight>
                          <a:latin typeface="Calibri"/>
                          <a:ea typeface="Calibri"/>
                          <a:cs typeface="Calibri"/>
                          <a:sym typeface="Calibri"/>
                        </a:rPr>
                        <a:t>Seizure Detection</a:t>
                      </a:r>
                      <a:endParaRPr b="1"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highlight>
                            <a:srgbClr val="FFFF00"/>
                          </a:highlight>
                          <a:latin typeface="Calibri"/>
                          <a:ea typeface="Calibri"/>
                          <a:cs typeface="Calibri"/>
                          <a:sym typeface="Calibri"/>
                        </a:rPr>
                        <a:t>Test</a:t>
                      </a:r>
                      <a:endParaRPr b="1"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highlight>
                            <a:srgbClr val="FFFF00"/>
                          </a:highlight>
                          <a:latin typeface="Calibri"/>
                          <a:ea typeface="Calibri"/>
                          <a:cs typeface="Calibri"/>
                          <a:sym typeface="Calibri"/>
                        </a:rPr>
                        <a:t>10</a:t>
                      </a:r>
                      <a:endParaRPr b="1"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highlight>
                            <a:srgbClr val="FFFF00"/>
                          </a:highlight>
                          <a:latin typeface="Calibri"/>
                          <a:ea typeface="Calibri"/>
                          <a:cs typeface="Calibri"/>
                          <a:sym typeface="Calibri"/>
                        </a:rPr>
                        <a:t>Seconds</a:t>
                      </a:r>
                      <a:endParaRPr b="1"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highlight>
                            <a:srgbClr val="FFFF00"/>
                          </a:highlight>
                          <a:latin typeface="Calibri"/>
                          <a:ea typeface="Calibri"/>
                          <a:cs typeface="Calibri"/>
                          <a:sym typeface="Calibri"/>
                        </a:rPr>
                        <a:t>&lt;=</a:t>
                      </a:r>
                      <a:endParaRPr b="1"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highlight>
                          <a:srgbClr val="FFFF00"/>
                        </a:highlight>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a:highlight>
                          <a:srgbClr val="FFFF00"/>
                        </a:highlight>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highlight>
                          <a:srgbClr val="FFFF00"/>
                        </a:highlight>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b="1" lang="en-US" sz="1200">
                          <a:highlight>
                            <a:srgbClr val="FFFF00"/>
                          </a:highlight>
                          <a:latin typeface="Calibri"/>
                          <a:ea typeface="Calibri"/>
                          <a:cs typeface="Calibri"/>
                          <a:sym typeface="Calibri"/>
                        </a:rPr>
                        <a:t>FAR</a:t>
                      </a:r>
                      <a:endParaRPr b="1"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highlight>
                            <a:srgbClr val="FFFF00"/>
                          </a:highlight>
                          <a:latin typeface="Calibri"/>
                          <a:ea typeface="Calibri"/>
                          <a:cs typeface="Calibri"/>
                          <a:sym typeface="Calibri"/>
                        </a:rPr>
                        <a:t>SSR1.4.1</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highlight>
                            <a:srgbClr val="FFFF00"/>
                          </a:highlight>
                          <a:latin typeface="Calibri"/>
                          <a:ea typeface="Calibri"/>
                          <a:cs typeface="Calibri"/>
                          <a:sym typeface="Calibri"/>
                        </a:rPr>
                        <a:t>Seizure Timing</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highlight>
                            <a:srgbClr val="FFFF00"/>
                          </a:highlight>
                          <a:latin typeface="Calibri"/>
                          <a:ea typeface="Calibri"/>
                          <a:cs typeface="Calibri"/>
                          <a:sym typeface="Calibri"/>
                        </a:rPr>
                        <a:t>Test</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highlight>
                            <a:srgbClr val="FFFF00"/>
                          </a:highlight>
                          <a:latin typeface="Calibri"/>
                          <a:ea typeface="Calibri"/>
                          <a:cs typeface="Calibri"/>
                          <a:sym typeface="Calibri"/>
                        </a:rPr>
                        <a:t>10</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highlight>
                            <a:srgbClr val="FFFF00"/>
                          </a:highlight>
                          <a:latin typeface="Calibri"/>
                          <a:ea typeface="Calibri"/>
                          <a:cs typeface="Calibri"/>
                          <a:sym typeface="Calibri"/>
                        </a:rPr>
                        <a:t>Seconds</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highlight>
                            <a:srgbClr val="FFFF00"/>
                          </a:highlight>
                          <a:latin typeface="Calibri"/>
                          <a:ea typeface="Calibri"/>
                          <a:cs typeface="Calibri"/>
                          <a:sym typeface="Calibri"/>
                        </a:rPr>
                        <a:t>&lt;=</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highlight>
                          <a:srgbClr val="FFFF00"/>
                        </a:highlight>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a:highlight>
                          <a:srgbClr val="FFFF00"/>
                        </a:highlight>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highlight>
                          <a:srgbClr val="FFFF00"/>
                        </a:highlight>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lang="en-US" sz="1200">
                          <a:highlight>
                            <a:srgbClr val="FFFF00"/>
                          </a:highlight>
                          <a:latin typeface="Calibri"/>
                          <a:ea typeface="Calibri"/>
                          <a:cs typeface="Calibri"/>
                          <a:sym typeface="Calibri"/>
                        </a:rPr>
                        <a:t>FAR</a:t>
                      </a:r>
                      <a:endParaRPr sz="1200">
                        <a:highlight>
                          <a:srgbClr val="FFFF00"/>
                        </a:highlight>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21" name="Google Shape;421;p39"/>
          <p:cNvSpPr txBox="1"/>
          <p:nvPr/>
        </p:nvSpPr>
        <p:spPr>
          <a:xfrm>
            <a:off x="418900" y="4981625"/>
            <a:ext cx="20538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FFFF00"/>
                </a:highlight>
                <a:latin typeface="Verdana"/>
                <a:ea typeface="Verdana"/>
                <a:cs typeface="Verdana"/>
                <a:sym typeface="Verdana"/>
              </a:rPr>
              <a:t>Yellow </a:t>
            </a:r>
            <a:r>
              <a:rPr lang="en-US">
                <a:latin typeface="Verdana"/>
                <a:ea typeface="Verdana"/>
                <a:cs typeface="Verdana"/>
                <a:sym typeface="Verdana"/>
              </a:rPr>
              <a:t>indicates FAR Requirements</a:t>
            </a:r>
            <a:endParaRPr>
              <a:latin typeface="Verdana"/>
              <a:ea typeface="Verdana"/>
              <a:cs typeface="Verdana"/>
              <a:sym typeface="Verdana"/>
            </a:endParaRPr>
          </a:p>
        </p:txBody>
      </p:sp>
      <p:sp>
        <p:nvSpPr>
          <p:cNvPr id="422" name="Google Shape;422;p39"/>
          <p:cNvSpPr txBox="1"/>
          <p:nvPr>
            <p:ph type="title"/>
          </p:nvPr>
        </p:nvSpPr>
        <p:spPr>
          <a:xfrm>
            <a:off x="552686" y="536110"/>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6.4 Full Verification Plan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g80f9862b73_1_46"/>
          <p:cNvSpPr txBox="1"/>
          <p:nvPr>
            <p:ph type="title"/>
          </p:nvPr>
        </p:nvSpPr>
        <p:spPr>
          <a:xfrm>
            <a:off x="552686" y="536110"/>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6.4 Full Verification </a:t>
            </a:r>
            <a:r>
              <a:rPr lang="en-US"/>
              <a:t>Plan</a:t>
            </a:r>
            <a:endParaRPr/>
          </a:p>
        </p:txBody>
      </p:sp>
      <p:sp>
        <p:nvSpPr>
          <p:cNvPr id="429" name="Google Shape;429;g80f9862b73_1_46"/>
          <p:cNvSpPr txBox="1"/>
          <p:nvPr>
            <p:ph idx="12" type="sldNum"/>
          </p:nvPr>
        </p:nvSpPr>
        <p:spPr>
          <a:xfrm>
            <a:off x="4361576" y="6585619"/>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430" name="Google Shape;430;g80f9862b73_1_46"/>
          <p:cNvGraphicFramePr/>
          <p:nvPr/>
        </p:nvGraphicFramePr>
        <p:xfrm>
          <a:off x="409800" y="2043875"/>
          <a:ext cx="3000000" cy="3000000"/>
        </p:xfrm>
        <a:graphic>
          <a:graphicData uri="http://schemas.openxmlformats.org/drawingml/2006/table">
            <a:tbl>
              <a:tblPr>
                <a:noFill/>
                <a:tableStyleId>{BBE8D124-1AA3-47B2-BE01-A7F868D73496}</a:tableStyleId>
              </a:tblPr>
              <a:tblGrid>
                <a:gridCol w="1162050"/>
                <a:gridCol w="1600200"/>
                <a:gridCol w="1104900"/>
                <a:gridCol w="800100"/>
                <a:gridCol w="600075"/>
                <a:gridCol w="476250"/>
                <a:gridCol w="800100"/>
                <a:gridCol w="447675"/>
                <a:gridCol w="590550"/>
                <a:gridCol w="933450"/>
              </a:tblGrid>
              <a:tr h="200025">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Title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Verification Method</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Required</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Units</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Oper-ation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Actual</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Fail</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Margin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First Verification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SR2.1</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Alarm</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Test</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10</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Yes</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FAR</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SSR2.1.1</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Notif Send</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Yes</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ISR</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SSR2.1.2</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Notif to Alarm</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Yes</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FAR</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SR2.2</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Wireless</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Test</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10</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Yes</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ISR</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SSR2.2.1</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Send over Internet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Yes</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ISR</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SR2.3</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Notif Timing</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latin typeface="Calibri"/>
                          <a:ea typeface="Calibri"/>
                          <a:cs typeface="Calibri"/>
                          <a:sym typeface="Calibri"/>
                        </a:rPr>
                        <a:t>Test</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5</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Seconds</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&lt;=</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b="1" lang="en-US" sz="1200">
                          <a:latin typeface="Calibri"/>
                          <a:ea typeface="Calibri"/>
                          <a:cs typeface="Calibri"/>
                          <a:sym typeface="Calibri"/>
                        </a:rPr>
                        <a:t>FAR</a:t>
                      </a:r>
                      <a:endParaRPr b="1"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SSR2.3.1</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Notif Timing</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5</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Seconds</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&lt;=</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rtl="0" algn="r">
                        <a:lnSpc>
                          <a:spcPct val="115000"/>
                        </a:lnSpc>
                        <a:spcBef>
                          <a:spcPts val="0"/>
                        </a:spcBef>
                        <a:spcAft>
                          <a:spcPts val="0"/>
                        </a:spcAft>
                        <a:buNone/>
                      </a:pPr>
                      <a:r>
                        <a:rPr lang="en-US" sz="1200">
                          <a:latin typeface="Calibri"/>
                          <a:ea typeface="Calibri"/>
                          <a:cs typeface="Calibri"/>
                          <a:sym typeface="Calibri"/>
                        </a:rPr>
                        <a:t>FAR</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31" name="Google Shape;431;g80f9862b73_1_46"/>
          <p:cNvSpPr txBox="1"/>
          <p:nvPr/>
        </p:nvSpPr>
        <p:spPr>
          <a:xfrm>
            <a:off x="714925" y="5853200"/>
            <a:ext cx="7692300" cy="6756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chemeClr val="dk1"/>
                </a:solidFill>
                <a:latin typeface="Times New Roman"/>
                <a:ea typeface="Times New Roman"/>
                <a:cs typeface="Times New Roman"/>
                <a:sym typeface="Times New Roman"/>
              </a:rPr>
              <a:t>Requirements that were not met at ISR are moved to FAR for verification.</a:t>
            </a:r>
            <a:endParaRPr b="1" i="0" sz="1800" u="none" cap="none" strike="noStrike">
              <a:solidFill>
                <a:schemeClr val="dk1"/>
              </a:solidFill>
              <a:latin typeface="Times New Roman"/>
              <a:ea typeface="Times New Roman"/>
              <a:cs typeface="Times New Roman"/>
              <a:sym typeface="Times New Roman"/>
            </a:endParaRPr>
          </a:p>
        </p:txBody>
      </p:sp>
      <p:sp>
        <p:nvSpPr>
          <p:cNvPr id="432" name="Google Shape;432;g80f9862b73_1_46"/>
          <p:cNvSpPr txBox="1"/>
          <p:nvPr/>
        </p:nvSpPr>
        <p:spPr>
          <a:xfrm>
            <a:off x="5163800" y="1600350"/>
            <a:ext cx="3973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FFFF00"/>
                </a:highlight>
                <a:latin typeface="Verdana"/>
                <a:ea typeface="Verdana"/>
                <a:cs typeface="Verdana"/>
                <a:sym typeface="Verdana"/>
              </a:rPr>
              <a:t>All requirements in this table are for FAR</a:t>
            </a:r>
            <a:endParaRPr>
              <a:highlight>
                <a:srgbClr val="FFFF00"/>
              </a:highlight>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0"/>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7.0 Risk Assessment</a:t>
            </a:r>
            <a:endParaRPr sz="3600">
              <a:latin typeface="Times New Roman"/>
              <a:ea typeface="Times New Roman"/>
              <a:cs typeface="Times New Roman"/>
              <a:sym typeface="Times New Roman"/>
            </a:endParaRPr>
          </a:p>
        </p:txBody>
      </p:sp>
      <p:sp>
        <p:nvSpPr>
          <p:cNvPr id="439" name="Google Shape;439;p40"/>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4"/>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1.0 Introduction</a:t>
            </a:r>
            <a:endParaRPr sz="3600">
              <a:latin typeface="Times New Roman"/>
              <a:ea typeface="Times New Roman"/>
              <a:cs typeface="Times New Roman"/>
              <a:sym typeface="Times New Roman"/>
            </a:endParaRPr>
          </a:p>
        </p:txBody>
      </p:sp>
      <p:sp>
        <p:nvSpPr>
          <p:cNvPr id="99" name="Google Shape;99;p4"/>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g80fd8ed648_4_4"/>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7.1 Risk Matrix</a:t>
            </a:r>
            <a:endParaRPr>
              <a:latin typeface="Times New Roman"/>
              <a:ea typeface="Times New Roman"/>
              <a:cs typeface="Times New Roman"/>
              <a:sym typeface="Times New Roman"/>
            </a:endParaRPr>
          </a:p>
        </p:txBody>
      </p:sp>
      <p:sp>
        <p:nvSpPr>
          <p:cNvPr id="446" name="Google Shape;446;g80fd8ed648_4_4"/>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447" name="Google Shape;447;g80fd8ed648_4_4"/>
          <p:cNvSpPr txBox="1"/>
          <p:nvPr/>
        </p:nvSpPr>
        <p:spPr>
          <a:xfrm>
            <a:off x="714925" y="5853200"/>
            <a:ext cx="7692300" cy="6756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updated risks, and have mitigation plans with clear trigger events.</a:t>
            </a:r>
            <a:endParaRPr b="1" i="0" sz="1800" u="none" cap="none" strike="noStrike">
              <a:solidFill>
                <a:schemeClr val="dk1"/>
              </a:solidFill>
              <a:latin typeface="Times New Roman"/>
              <a:ea typeface="Times New Roman"/>
              <a:cs typeface="Times New Roman"/>
              <a:sym typeface="Times New Roman"/>
            </a:endParaRPr>
          </a:p>
        </p:txBody>
      </p:sp>
      <p:pic>
        <p:nvPicPr>
          <p:cNvPr id="448" name="Google Shape;448;g80fd8ed648_4_4"/>
          <p:cNvPicPr preferRelativeResize="0"/>
          <p:nvPr/>
        </p:nvPicPr>
        <p:blipFill>
          <a:blip r:embed="rId3">
            <a:alphaModFix/>
          </a:blip>
          <a:stretch>
            <a:fillRect/>
          </a:stretch>
        </p:blipFill>
        <p:spPr>
          <a:xfrm>
            <a:off x="5056700" y="1444200"/>
            <a:ext cx="3725575" cy="2956876"/>
          </a:xfrm>
          <a:prstGeom prst="rect">
            <a:avLst/>
          </a:prstGeom>
          <a:noFill/>
          <a:ln>
            <a:noFill/>
          </a:ln>
        </p:spPr>
      </p:pic>
      <p:sp>
        <p:nvSpPr>
          <p:cNvPr id="449" name="Google Shape;449;g80fd8ed648_4_4"/>
          <p:cNvSpPr txBox="1"/>
          <p:nvPr/>
        </p:nvSpPr>
        <p:spPr>
          <a:xfrm>
            <a:off x="338225" y="1444200"/>
            <a:ext cx="4896000" cy="306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Accumulating real training data.</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Push Notification integration.</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Relying on external entities to collect data.</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Testing algorithm accuracy.</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Overheating processor.</a:t>
            </a:r>
            <a:endParaRPr b="1" sz="1800">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1"/>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7.1 Risk Matrix</a:t>
            </a:r>
            <a:endParaRPr>
              <a:latin typeface="Times New Roman"/>
              <a:ea typeface="Times New Roman"/>
              <a:cs typeface="Times New Roman"/>
              <a:sym typeface="Times New Roman"/>
            </a:endParaRPr>
          </a:p>
        </p:txBody>
      </p:sp>
      <p:sp>
        <p:nvSpPr>
          <p:cNvPr id="456" name="Google Shape;456;p41"/>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457" name="Google Shape;457;p41"/>
          <p:cNvSpPr txBox="1"/>
          <p:nvPr/>
        </p:nvSpPr>
        <p:spPr>
          <a:xfrm>
            <a:off x="714925" y="5853200"/>
            <a:ext cx="7692300" cy="6756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chemeClr val="dk1"/>
                </a:solidFill>
                <a:latin typeface="Times New Roman"/>
                <a:ea typeface="Times New Roman"/>
                <a:cs typeface="Times New Roman"/>
                <a:sym typeface="Times New Roman"/>
              </a:rPr>
              <a:t>Accumulating training data has moved up in risk.</a:t>
            </a:r>
            <a:endParaRPr b="1" i="0" sz="1800" u="none" cap="none" strike="noStrike">
              <a:solidFill>
                <a:schemeClr val="dk1"/>
              </a:solidFill>
              <a:latin typeface="Times New Roman"/>
              <a:ea typeface="Times New Roman"/>
              <a:cs typeface="Times New Roman"/>
              <a:sym typeface="Times New Roman"/>
            </a:endParaRPr>
          </a:p>
        </p:txBody>
      </p:sp>
      <p:pic>
        <p:nvPicPr>
          <p:cNvPr id="458" name="Google Shape;458;p41"/>
          <p:cNvPicPr preferRelativeResize="0"/>
          <p:nvPr/>
        </p:nvPicPr>
        <p:blipFill>
          <a:blip r:embed="rId3">
            <a:alphaModFix/>
          </a:blip>
          <a:stretch>
            <a:fillRect/>
          </a:stretch>
        </p:blipFill>
        <p:spPr>
          <a:xfrm>
            <a:off x="915888" y="1376910"/>
            <a:ext cx="7312225" cy="410418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g80fd8ed648_2_8"/>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7.1 Risk Matrix</a:t>
            </a:r>
            <a:endParaRPr>
              <a:latin typeface="Times New Roman"/>
              <a:ea typeface="Times New Roman"/>
              <a:cs typeface="Times New Roman"/>
              <a:sym typeface="Times New Roman"/>
            </a:endParaRPr>
          </a:p>
        </p:txBody>
      </p:sp>
      <p:sp>
        <p:nvSpPr>
          <p:cNvPr id="465" name="Google Shape;465;g80fd8ed648_2_8"/>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466" name="Google Shape;466;g80fd8ed648_2_8"/>
          <p:cNvSpPr txBox="1"/>
          <p:nvPr/>
        </p:nvSpPr>
        <p:spPr>
          <a:xfrm>
            <a:off x="714925" y="5853200"/>
            <a:ext cx="7692300" cy="6756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chemeClr val="dk1"/>
                </a:solidFill>
                <a:latin typeface="Times New Roman"/>
                <a:ea typeface="Times New Roman"/>
                <a:cs typeface="Times New Roman"/>
                <a:sym typeface="Times New Roman"/>
              </a:rPr>
              <a:t>Mitigation plans still reduce our current risks.</a:t>
            </a:r>
            <a:endParaRPr b="1" i="0" sz="1800" u="none" cap="none" strike="noStrike">
              <a:solidFill>
                <a:schemeClr val="dk1"/>
              </a:solidFill>
              <a:latin typeface="Times New Roman"/>
              <a:ea typeface="Times New Roman"/>
              <a:cs typeface="Times New Roman"/>
              <a:sym typeface="Times New Roman"/>
            </a:endParaRPr>
          </a:p>
        </p:txBody>
      </p:sp>
      <p:pic>
        <p:nvPicPr>
          <p:cNvPr id="467" name="Google Shape;467;g80fd8ed648_2_8"/>
          <p:cNvPicPr preferRelativeResize="0"/>
          <p:nvPr/>
        </p:nvPicPr>
        <p:blipFill>
          <a:blip r:embed="rId3">
            <a:alphaModFix/>
          </a:blip>
          <a:stretch>
            <a:fillRect/>
          </a:stretch>
        </p:blipFill>
        <p:spPr>
          <a:xfrm>
            <a:off x="234050" y="1444200"/>
            <a:ext cx="3346574" cy="2656075"/>
          </a:xfrm>
          <a:prstGeom prst="rect">
            <a:avLst/>
          </a:prstGeom>
          <a:noFill/>
          <a:ln>
            <a:noFill/>
          </a:ln>
        </p:spPr>
      </p:pic>
      <p:pic>
        <p:nvPicPr>
          <p:cNvPr id="468" name="Google Shape;468;g80fd8ed648_2_8"/>
          <p:cNvPicPr preferRelativeResize="0"/>
          <p:nvPr/>
        </p:nvPicPr>
        <p:blipFill>
          <a:blip r:embed="rId4">
            <a:alphaModFix/>
          </a:blip>
          <a:stretch>
            <a:fillRect/>
          </a:stretch>
        </p:blipFill>
        <p:spPr>
          <a:xfrm>
            <a:off x="5571273" y="1444204"/>
            <a:ext cx="3346575" cy="2667070"/>
          </a:xfrm>
          <a:prstGeom prst="rect">
            <a:avLst/>
          </a:prstGeom>
          <a:noFill/>
          <a:ln>
            <a:noFill/>
          </a:ln>
        </p:spPr>
      </p:pic>
      <p:sp>
        <p:nvSpPr>
          <p:cNvPr id="469" name="Google Shape;469;g80fd8ed648_2_8"/>
          <p:cNvSpPr/>
          <p:nvPr/>
        </p:nvSpPr>
        <p:spPr>
          <a:xfrm>
            <a:off x="3778900" y="2449275"/>
            <a:ext cx="1584300" cy="45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Mitigation</a:t>
            </a:r>
            <a:endParaRPr>
              <a:latin typeface="Times New Roman"/>
              <a:ea typeface="Times New Roman"/>
              <a:cs typeface="Times New Roman"/>
              <a:sym typeface="Times New Roman"/>
            </a:endParaRPr>
          </a:p>
        </p:txBody>
      </p:sp>
      <p:pic>
        <p:nvPicPr>
          <p:cNvPr id="470" name="Google Shape;470;g80fd8ed648_2_8"/>
          <p:cNvPicPr preferRelativeResize="0"/>
          <p:nvPr/>
        </p:nvPicPr>
        <p:blipFill>
          <a:blip r:embed="rId5">
            <a:alphaModFix/>
          </a:blip>
          <a:stretch>
            <a:fillRect/>
          </a:stretch>
        </p:blipFill>
        <p:spPr>
          <a:xfrm>
            <a:off x="3182063" y="4220104"/>
            <a:ext cx="2970825" cy="1524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2"/>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8.0 Schedule and Cost Tracking</a:t>
            </a:r>
            <a:endParaRPr sz="3600">
              <a:latin typeface="Times New Roman"/>
              <a:ea typeface="Times New Roman"/>
              <a:cs typeface="Times New Roman"/>
              <a:sym typeface="Times New Roman"/>
            </a:endParaRPr>
          </a:p>
        </p:txBody>
      </p:sp>
      <p:sp>
        <p:nvSpPr>
          <p:cNvPr id="477" name="Google Shape;477;p42"/>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43"/>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8.1 Schedule</a:t>
            </a:r>
            <a:endParaRPr>
              <a:latin typeface="Times New Roman"/>
              <a:ea typeface="Times New Roman"/>
              <a:cs typeface="Times New Roman"/>
              <a:sym typeface="Times New Roman"/>
            </a:endParaRPr>
          </a:p>
        </p:txBody>
      </p:sp>
      <p:sp>
        <p:nvSpPr>
          <p:cNvPr id="484" name="Google Shape;484;p43"/>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485" name="Google Shape;485;p43"/>
          <p:cNvSpPr txBox="1"/>
          <p:nvPr/>
        </p:nvSpPr>
        <p:spPr>
          <a:xfrm>
            <a:off x="714925" y="5853200"/>
            <a:ext cx="7692300" cy="6756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timeline of events needed to reach our final design by Design Day</a:t>
            </a:r>
            <a:endParaRPr b="1" i="0" sz="1800" u="none" cap="none" strike="noStrike">
              <a:solidFill>
                <a:schemeClr val="dk1"/>
              </a:solidFill>
              <a:latin typeface="Times New Roman"/>
              <a:ea typeface="Times New Roman"/>
              <a:cs typeface="Times New Roman"/>
              <a:sym typeface="Times New Roman"/>
            </a:endParaRPr>
          </a:p>
        </p:txBody>
      </p:sp>
      <p:pic>
        <p:nvPicPr>
          <p:cNvPr id="486" name="Google Shape;486;p43"/>
          <p:cNvPicPr preferRelativeResize="0"/>
          <p:nvPr/>
        </p:nvPicPr>
        <p:blipFill>
          <a:blip r:embed="rId3">
            <a:alphaModFix/>
          </a:blip>
          <a:stretch>
            <a:fillRect/>
          </a:stretch>
        </p:blipFill>
        <p:spPr>
          <a:xfrm>
            <a:off x="2671276" y="1256500"/>
            <a:ext cx="3801451" cy="43450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g80fd8ed648_4_19"/>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8.1 Schedule</a:t>
            </a:r>
            <a:endParaRPr>
              <a:latin typeface="Times New Roman"/>
              <a:ea typeface="Times New Roman"/>
              <a:cs typeface="Times New Roman"/>
              <a:sym typeface="Times New Roman"/>
            </a:endParaRPr>
          </a:p>
        </p:txBody>
      </p:sp>
      <p:sp>
        <p:nvSpPr>
          <p:cNvPr id="493" name="Google Shape;493;g80fd8ed648_4_19"/>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494" name="Google Shape;494;g80fd8ed648_4_19"/>
          <p:cNvSpPr txBox="1"/>
          <p:nvPr/>
        </p:nvSpPr>
        <p:spPr>
          <a:xfrm>
            <a:off x="714925" y="5853200"/>
            <a:ext cx="7692300" cy="6756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chemeClr val="dk1"/>
                </a:solidFill>
                <a:latin typeface="Times New Roman"/>
                <a:ea typeface="Times New Roman"/>
                <a:cs typeface="Times New Roman"/>
                <a:sym typeface="Times New Roman"/>
              </a:rPr>
              <a:t>Schedule for upcoming work.</a:t>
            </a:r>
            <a:endParaRPr b="1" i="0" sz="1800" u="none" cap="none" strike="noStrike">
              <a:solidFill>
                <a:schemeClr val="dk1"/>
              </a:solidFill>
              <a:latin typeface="Times New Roman"/>
              <a:ea typeface="Times New Roman"/>
              <a:cs typeface="Times New Roman"/>
              <a:sym typeface="Times New Roman"/>
            </a:endParaRPr>
          </a:p>
        </p:txBody>
      </p:sp>
      <p:pic>
        <p:nvPicPr>
          <p:cNvPr id="495" name="Google Shape;495;g80fd8ed648_4_19"/>
          <p:cNvPicPr preferRelativeResize="0"/>
          <p:nvPr/>
        </p:nvPicPr>
        <p:blipFill>
          <a:blip r:embed="rId3">
            <a:alphaModFix/>
          </a:blip>
          <a:stretch>
            <a:fillRect/>
          </a:stretch>
        </p:blipFill>
        <p:spPr>
          <a:xfrm>
            <a:off x="152400" y="1935335"/>
            <a:ext cx="8839200" cy="298734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44"/>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8.2 Cost</a:t>
            </a:r>
            <a:endParaRPr>
              <a:latin typeface="Times New Roman"/>
              <a:ea typeface="Times New Roman"/>
              <a:cs typeface="Times New Roman"/>
              <a:sym typeface="Times New Roman"/>
            </a:endParaRPr>
          </a:p>
        </p:txBody>
      </p:sp>
      <p:sp>
        <p:nvSpPr>
          <p:cNvPr id="502" name="Google Shape;502;p44"/>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503" name="Google Shape;503;p44"/>
          <p:cNvSpPr txBox="1"/>
          <p:nvPr/>
        </p:nvSpPr>
        <p:spPr>
          <a:xfrm>
            <a:off x="714925" y="6081800"/>
            <a:ext cx="7692300" cy="3651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can complete the project based on our Cost Analysis for FAR</a:t>
            </a:r>
            <a:endParaRPr b="1" i="0" sz="1800" u="none" cap="none" strike="noStrike">
              <a:solidFill>
                <a:schemeClr val="dk1"/>
              </a:solidFill>
              <a:latin typeface="Times New Roman"/>
              <a:ea typeface="Times New Roman"/>
              <a:cs typeface="Times New Roman"/>
              <a:sym typeface="Times New Roman"/>
            </a:endParaRPr>
          </a:p>
        </p:txBody>
      </p:sp>
      <p:pic>
        <p:nvPicPr>
          <p:cNvPr id="504" name="Google Shape;504;p44"/>
          <p:cNvPicPr preferRelativeResize="0"/>
          <p:nvPr/>
        </p:nvPicPr>
        <p:blipFill>
          <a:blip r:embed="rId3">
            <a:alphaModFix/>
          </a:blip>
          <a:stretch>
            <a:fillRect/>
          </a:stretch>
        </p:blipFill>
        <p:spPr>
          <a:xfrm>
            <a:off x="936338" y="1262599"/>
            <a:ext cx="7462263" cy="4680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5"/>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8.2 Cost</a:t>
            </a:r>
            <a:endParaRPr>
              <a:latin typeface="Times New Roman"/>
              <a:ea typeface="Times New Roman"/>
              <a:cs typeface="Times New Roman"/>
              <a:sym typeface="Times New Roman"/>
            </a:endParaRPr>
          </a:p>
        </p:txBody>
      </p:sp>
      <p:sp>
        <p:nvSpPr>
          <p:cNvPr id="511" name="Google Shape;511;p45"/>
          <p:cNvSpPr txBox="1"/>
          <p:nvPr>
            <p:ph idx="1" type="body"/>
          </p:nvPr>
        </p:nvSpPr>
        <p:spPr>
          <a:xfrm>
            <a:off x="554275" y="2035701"/>
            <a:ext cx="8228100" cy="2903400"/>
          </a:xfrm>
          <a:prstGeom prst="rect">
            <a:avLst/>
          </a:prstGeom>
          <a:noFill/>
          <a:ln>
            <a:noFill/>
          </a:ln>
        </p:spPr>
        <p:txBody>
          <a:bodyPr anchorCtr="0" anchor="t" bIns="45700" lIns="91425" spcFirstLastPara="1" rIns="91425" wrap="square" tIns="45700">
            <a:noAutofit/>
          </a:bodyPr>
          <a:lstStyle/>
          <a:p>
            <a:pPr indent="-342900" lvl="0" marL="457200" rtl="0" algn="just">
              <a:lnSpc>
                <a:spcPct val="100000"/>
              </a:lnSpc>
              <a:spcBef>
                <a:spcPts val="560"/>
              </a:spcBef>
              <a:spcAft>
                <a:spcPts val="0"/>
              </a:spcAft>
              <a:buSzPts val="1800"/>
              <a:buFont typeface="Times New Roman"/>
              <a:buChar char="•"/>
            </a:pPr>
            <a:r>
              <a:rPr lang="en-US" sz="2400">
                <a:latin typeface="Times New Roman"/>
                <a:ea typeface="Times New Roman"/>
                <a:cs typeface="Times New Roman"/>
                <a:sym typeface="Times New Roman"/>
              </a:rPr>
              <a:t>The cost table is based on the components needed for a working SDNS</a:t>
            </a:r>
            <a:endParaRPr sz="2400">
              <a:latin typeface="Times New Roman"/>
              <a:ea typeface="Times New Roman"/>
              <a:cs typeface="Times New Roman"/>
              <a:sym typeface="Times New Roman"/>
            </a:endParaRPr>
          </a:p>
          <a:p>
            <a:pPr indent="-381000" lvl="0" marL="457200" rtl="0" algn="just">
              <a:lnSpc>
                <a:spcPct val="100000"/>
              </a:lnSpc>
              <a:spcBef>
                <a:spcPts val="1000"/>
              </a:spcBef>
              <a:spcAft>
                <a:spcPts val="1000"/>
              </a:spcAft>
              <a:buSzPts val="2400"/>
              <a:buFont typeface="Times New Roman"/>
              <a:buChar char="•"/>
            </a:pPr>
            <a:r>
              <a:rPr lang="en-US" sz="2400">
                <a:latin typeface="Times New Roman"/>
                <a:ea typeface="Times New Roman"/>
                <a:cs typeface="Times New Roman"/>
                <a:sym typeface="Times New Roman"/>
              </a:rPr>
              <a:t>The total cost includes the systems delivered in Colombia for clinical trials; the two systems installed in the USA were bought by out sponsor.</a:t>
            </a:r>
            <a:endParaRPr sz="2400">
              <a:latin typeface="Times New Roman"/>
              <a:ea typeface="Times New Roman"/>
              <a:cs typeface="Times New Roman"/>
              <a:sym typeface="Times New Roman"/>
            </a:endParaRPr>
          </a:p>
        </p:txBody>
      </p:sp>
      <p:sp>
        <p:nvSpPr>
          <p:cNvPr id="512" name="Google Shape;512;p45"/>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513" name="Google Shape;513;p45"/>
          <p:cNvSpPr txBox="1"/>
          <p:nvPr/>
        </p:nvSpPr>
        <p:spPr>
          <a:xfrm>
            <a:off x="714925" y="6081800"/>
            <a:ext cx="7692300" cy="3651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can complete the project based on our Cost Analysis for FAR</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46"/>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9.0 Summary</a:t>
            </a:r>
            <a:endParaRPr sz="3600">
              <a:latin typeface="Times New Roman"/>
              <a:ea typeface="Times New Roman"/>
              <a:cs typeface="Times New Roman"/>
              <a:sym typeface="Times New Roman"/>
            </a:endParaRPr>
          </a:p>
        </p:txBody>
      </p:sp>
      <p:sp>
        <p:nvSpPr>
          <p:cNvPr id="520" name="Google Shape;520;p46"/>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47"/>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9.0 Summary</a:t>
            </a:r>
            <a:endParaRPr>
              <a:latin typeface="Times New Roman"/>
              <a:ea typeface="Times New Roman"/>
              <a:cs typeface="Times New Roman"/>
              <a:sym typeface="Times New Roman"/>
            </a:endParaRPr>
          </a:p>
        </p:txBody>
      </p:sp>
      <p:sp>
        <p:nvSpPr>
          <p:cNvPr id="527" name="Google Shape;527;p47"/>
          <p:cNvSpPr txBox="1"/>
          <p:nvPr>
            <p:ph idx="1" type="body"/>
          </p:nvPr>
        </p:nvSpPr>
        <p:spPr>
          <a:xfrm>
            <a:off x="554273" y="1426103"/>
            <a:ext cx="8228100" cy="5027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For ISR we have </a:t>
            </a:r>
            <a:r>
              <a:rPr lang="en-US" sz="1800">
                <a:latin typeface="Times New Roman"/>
                <a:ea typeface="Times New Roman"/>
                <a:cs typeface="Times New Roman"/>
                <a:sym typeface="Times New Roman"/>
              </a:rPr>
              <a:t>successfully</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1" marL="9144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Verified requirements SSR1.2.2, SR3.1, SSR3.1,  SSR3.2.2, SSR3.2.3</a:t>
            </a:r>
            <a:endParaRPr sz="1800">
              <a:latin typeface="Times New Roman"/>
              <a:ea typeface="Times New Roman"/>
              <a:cs typeface="Times New Roman"/>
              <a:sym typeface="Times New Roman"/>
            </a:endParaRPr>
          </a:p>
          <a:p>
            <a:pPr indent="-342900" lvl="2" marL="13716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Seizure detection running at steady state</a:t>
            </a:r>
            <a:endParaRPr sz="1800">
              <a:latin typeface="Times New Roman"/>
              <a:ea typeface="Times New Roman"/>
              <a:cs typeface="Times New Roman"/>
              <a:sym typeface="Times New Roman"/>
            </a:endParaRPr>
          </a:p>
          <a:p>
            <a:pPr indent="-342900" lvl="2" marL="13716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Log file created and displayed</a:t>
            </a:r>
            <a:endParaRPr sz="1800">
              <a:latin typeface="Times New Roman"/>
              <a:ea typeface="Times New Roman"/>
              <a:cs typeface="Times New Roman"/>
              <a:sym typeface="Times New Roman"/>
            </a:endParaRPr>
          </a:p>
          <a:p>
            <a:pPr indent="-342900" lvl="1" marL="9144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Completed final designs for FAR</a:t>
            </a:r>
            <a:endParaRPr sz="1800">
              <a:latin typeface="Times New Roman"/>
              <a:ea typeface="Times New Roman"/>
              <a:cs typeface="Times New Roman"/>
              <a:sym typeface="Times New Roman"/>
            </a:endParaRPr>
          </a:p>
          <a:p>
            <a:pPr indent="-342900" lvl="1" marL="9144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Flowed down all system requirements</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Failed to verify requirements SSR2.1.1, SR2.2, SSR2.2.1, SR 3.2, SSR 3.2.1</a:t>
            </a:r>
            <a:endParaRPr sz="1800">
              <a:latin typeface="Times New Roman"/>
              <a:ea typeface="Times New Roman"/>
              <a:cs typeface="Times New Roman"/>
              <a:sym typeface="Times New Roman"/>
            </a:endParaRPr>
          </a:p>
          <a:p>
            <a:pPr indent="-342900" lvl="2" marL="13716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All are related to communication between mini PC and smartphone app</a:t>
            </a:r>
            <a:endParaRPr sz="1800">
              <a:latin typeface="Times New Roman"/>
              <a:ea typeface="Times New Roman"/>
              <a:cs typeface="Times New Roman"/>
              <a:sym typeface="Times New Roman"/>
            </a:endParaRPr>
          </a:p>
        </p:txBody>
      </p:sp>
      <p:sp>
        <p:nvSpPr>
          <p:cNvPr id="528" name="Google Shape;528;p47"/>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529" name="Google Shape;529;p47"/>
          <p:cNvSpPr txBox="1"/>
          <p:nvPr/>
        </p:nvSpPr>
        <p:spPr>
          <a:xfrm>
            <a:off x="714925" y="5929400"/>
            <a:ext cx="7692300" cy="6300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have built and verified our ISR SDNS and we are ready to build and verify our FAR SDNS</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5"/>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1.1 Purpose and Scope</a:t>
            </a:r>
            <a:endParaRPr>
              <a:latin typeface="Times New Roman"/>
              <a:ea typeface="Times New Roman"/>
              <a:cs typeface="Times New Roman"/>
              <a:sym typeface="Times New Roman"/>
            </a:endParaRPr>
          </a:p>
        </p:txBody>
      </p:sp>
      <p:sp>
        <p:nvSpPr>
          <p:cNvPr id="106" name="Google Shape;106;p5"/>
          <p:cNvSpPr txBox="1"/>
          <p:nvPr>
            <p:ph idx="1" type="body"/>
          </p:nvPr>
        </p:nvSpPr>
        <p:spPr>
          <a:xfrm>
            <a:off x="554273" y="1426103"/>
            <a:ext cx="8228100" cy="5027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The Seizure Detection and Notification System (SDNS) is designed to monitor epileptic patients during their sleep, and to notify caregivers in case a seizure is detected to reduce patient mortality</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Previously, for CDR, our MVP was built with the purpose of collecting data to mitigate risk and to satisfy several system requirements</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Image capture requirements were verified, image processing was partially verified, and notification system was left for later iterations</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Three subsystems compose the SDNS: Image Capture, Image Analysis and Notification</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Image Capture (</a:t>
            </a:r>
            <a:r>
              <a:rPr lang="en-US" sz="1800">
                <a:latin typeface="Times New Roman"/>
                <a:ea typeface="Times New Roman"/>
                <a:cs typeface="Times New Roman"/>
                <a:sym typeface="Times New Roman"/>
              </a:rPr>
              <a:t>Depth Camera</a:t>
            </a:r>
            <a:r>
              <a:rPr lang="en-US" sz="1800">
                <a:latin typeface="Times New Roman"/>
                <a:ea typeface="Times New Roman"/>
                <a:cs typeface="Times New Roman"/>
                <a:sym typeface="Times New Roman"/>
              </a:rPr>
              <a:t>) sends data to Image Analysis</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Image Analysis receives data and determines whether a seizure is occurring. It sends an alert to the Notification subsystem if so</a:t>
            </a:r>
            <a:endParaRPr sz="1800">
              <a:latin typeface="Times New Roman"/>
              <a:ea typeface="Times New Roman"/>
              <a:cs typeface="Times New Roman"/>
              <a:sym typeface="Times New Roman"/>
            </a:endParaRPr>
          </a:p>
          <a:p>
            <a:pPr indent="-342900" lvl="1" marL="9144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Notification subsystem then triggers an alarm on the smartphone to alert the caregiver of the patient’s seizure</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1800">
              <a:latin typeface="Times New Roman"/>
              <a:ea typeface="Times New Roman"/>
              <a:cs typeface="Times New Roman"/>
              <a:sym typeface="Times New Roman"/>
            </a:endParaRPr>
          </a:p>
        </p:txBody>
      </p:sp>
      <p:sp>
        <p:nvSpPr>
          <p:cNvPr id="107" name="Google Shape;107;p5"/>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08" name="Google Shape;108;p5"/>
          <p:cNvSpPr txBox="1"/>
          <p:nvPr/>
        </p:nvSpPr>
        <p:spPr>
          <a:xfrm>
            <a:off x="689250" y="5910651"/>
            <a:ext cx="7692300" cy="6828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For ISR, we present the current SDNS, as well as evidence of its performance, and the following steps to reach FAR Goals.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48"/>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Questions?</a:t>
            </a:r>
            <a:endParaRPr sz="3600">
              <a:latin typeface="Times New Roman"/>
              <a:ea typeface="Times New Roman"/>
              <a:cs typeface="Times New Roman"/>
              <a:sym typeface="Times New Roman"/>
            </a:endParaRPr>
          </a:p>
          <a:p>
            <a:pPr indent="0" lvl="0" marL="0" rtl="0" algn="ctr">
              <a:lnSpc>
                <a:spcPct val="100000"/>
              </a:lnSpc>
              <a:spcBef>
                <a:spcPts val="0"/>
              </a:spcBef>
              <a:spcAft>
                <a:spcPts val="0"/>
              </a:spcAft>
              <a:buSzPts val="3200"/>
              <a:buNone/>
            </a:pPr>
            <a:r>
              <a:t/>
            </a:r>
            <a:endParaRPr sz="3600">
              <a:latin typeface="Times New Roman"/>
              <a:ea typeface="Times New Roman"/>
              <a:cs typeface="Times New Roman"/>
              <a:sym typeface="Times New Roman"/>
            </a:endParaRPr>
          </a:p>
          <a:p>
            <a:pPr indent="0" lvl="0" marL="0" rtl="0" algn="ctr">
              <a:lnSpc>
                <a:spcPct val="100000"/>
              </a:lnSpc>
              <a:spcBef>
                <a:spcPts val="0"/>
              </a:spcBef>
              <a:spcAft>
                <a:spcPts val="0"/>
              </a:spcAft>
              <a:buSzPts val="3200"/>
              <a:buNone/>
            </a:pPr>
            <a:r>
              <a:t/>
            </a:r>
            <a:endParaRPr sz="3600">
              <a:latin typeface="Times New Roman"/>
              <a:ea typeface="Times New Roman"/>
              <a:cs typeface="Times New Roman"/>
              <a:sym typeface="Times New Roman"/>
            </a:endParaRPr>
          </a:p>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Thank you!</a:t>
            </a:r>
            <a:endParaRPr sz="3600">
              <a:latin typeface="Times New Roman"/>
              <a:ea typeface="Times New Roman"/>
              <a:cs typeface="Times New Roman"/>
              <a:sym typeface="Times New Roman"/>
            </a:endParaRPr>
          </a:p>
        </p:txBody>
      </p:sp>
      <p:sp>
        <p:nvSpPr>
          <p:cNvPr id="536" name="Google Shape;536;p48"/>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49"/>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Backup slides</a:t>
            </a:r>
            <a:endParaRPr sz="3600">
              <a:latin typeface="Times New Roman"/>
              <a:ea typeface="Times New Roman"/>
              <a:cs typeface="Times New Roman"/>
              <a:sym typeface="Times New Roman"/>
            </a:endParaRPr>
          </a:p>
        </p:txBody>
      </p:sp>
      <p:sp>
        <p:nvSpPr>
          <p:cNvPr id="543" name="Google Shape;543;p49"/>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50"/>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New image analysis algorithm</a:t>
            </a:r>
            <a:endParaRPr>
              <a:latin typeface="Times New Roman"/>
              <a:ea typeface="Times New Roman"/>
              <a:cs typeface="Times New Roman"/>
              <a:sym typeface="Times New Roman"/>
            </a:endParaRPr>
          </a:p>
        </p:txBody>
      </p:sp>
      <p:sp>
        <p:nvSpPr>
          <p:cNvPr id="550" name="Google Shape;550;p50"/>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551" name="Google Shape;551;p50"/>
          <p:cNvSpPr txBox="1"/>
          <p:nvPr>
            <p:ph idx="1" type="body"/>
          </p:nvPr>
        </p:nvSpPr>
        <p:spPr>
          <a:xfrm>
            <a:off x="457950" y="4248750"/>
            <a:ext cx="8228100" cy="191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sz="1800">
                <a:latin typeface="Times New Roman"/>
                <a:ea typeface="Times New Roman"/>
                <a:cs typeface="Times New Roman"/>
                <a:sym typeface="Times New Roman"/>
              </a:rPr>
              <a:t>Advantages of new algorithm:</a:t>
            </a:r>
            <a:endParaRPr sz="1800">
              <a:latin typeface="Times New Roman"/>
              <a:ea typeface="Times New Roman"/>
              <a:cs typeface="Times New Roman"/>
              <a:sym typeface="Times New Roman"/>
            </a:endParaRPr>
          </a:p>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Ability to expand to more sophisticated machine learning classifiers</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Possibility of detecting seizures that have small motions</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Easier to perform training and verification</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Easier for future open source developers to understand current algorithm</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Eliminates need for calibration step</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1800">
              <a:latin typeface="Times New Roman"/>
              <a:ea typeface="Times New Roman"/>
              <a:cs typeface="Times New Roman"/>
              <a:sym typeface="Times New Roman"/>
            </a:endParaRPr>
          </a:p>
        </p:txBody>
      </p:sp>
      <p:sp>
        <p:nvSpPr>
          <p:cNvPr id="552" name="Google Shape;552;p50"/>
          <p:cNvSpPr txBox="1"/>
          <p:nvPr/>
        </p:nvSpPr>
        <p:spPr>
          <a:xfrm>
            <a:off x="225150" y="6268750"/>
            <a:ext cx="8693700" cy="3651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carefully weighed our options and chose the better design for detecting seizures</a:t>
            </a:r>
            <a:endParaRPr b="1" i="0" sz="1800" u="none" cap="none" strike="noStrike">
              <a:solidFill>
                <a:schemeClr val="dk1"/>
              </a:solidFill>
              <a:latin typeface="Times New Roman"/>
              <a:ea typeface="Times New Roman"/>
              <a:cs typeface="Times New Roman"/>
              <a:sym typeface="Times New Roman"/>
            </a:endParaRPr>
          </a:p>
        </p:txBody>
      </p:sp>
      <p:pic>
        <p:nvPicPr>
          <p:cNvPr id="553" name="Google Shape;553;p50"/>
          <p:cNvPicPr preferRelativeResize="0"/>
          <p:nvPr/>
        </p:nvPicPr>
        <p:blipFill rotWithShape="1">
          <a:blip r:embed="rId3">
            <a:alphaModFix/>
          </a:blip>
          <a:srcRect b="0" l="0" r="0" t="0"/>
          <a:stretch/>
        </p:blipFill>
        <p:spPr>
          <a:xfrm>
            <a:off x="432488" y="1444211"/>
            <a:ext cx="8279014" cy="286581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51"/>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Previous image analysis software design</a:t>
            </a:r>
            <a:endParaRPr>
              <a:latin typeface="Times New Roman"/>
              <a:ea typeface="Times New Roman"/>
              <a:cs typeface="Times New Roman"/>
              <a:sym typeface="Times New Roman"/>
            </a:endParaRPr>
          </a:p>
        </p:txBody>
      </p:sp>
      <p:sp>
        <p:nvSpPr>
          <p:cNvPr id="560" name="Google Shape;560;p51"/>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pic>
        <p:nvPicPr>
          <p:cNvPr id="561" name="Google Shape;561;p51"/>
          <p:cNvPicPr preferRelativeResize="0"/>
          <p:nvPr/>
        </p:nvPicPr>
        <p:blipFill rotWithShape="1">
          <a:blip r:embed="rId3">
            <a:alphaModFix/>
          </a:blip>
          <a:srcRect b="0" l="0" r="0" t="0"/>
          <a:stretch/>
        </p:blipFill>
        <p:spPr>
          <a:xfrm>
            <a:off x="0" y="1287525"/>
            <a:ext cx="9143999" cy="3238496"/>
          </a:xfrm>
          <a:prstGeom prst="rect">
            <a:avLst/>
          </a:prstGeom>
          <a:noFill/>
          <a:ln>
            <a:noFill/>
          </a:ln>
        </p:spPr>
      </p:pic>
      <p:sp>
        <p:nvSpPr>
          <p:cNvPr id="562" name="Google Shape;562;p51"/>
          <p:cNvSpPr txBox="1"/>
          <p:nvPr>
            <p:ph idx="1" type="body"/>
          </p:nvPr>
        </p:nvSpPr>
        <p:spPr>
          <a:xfrm>
            <a:off x="457950" y="4248750"/>
            <a:ext cx="8228100" cy="191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sz="1800">
                <a:latin typeface="Times New Roman"/>
                <a:ea typeface="Times New Roman"/>
                <a:cs typeface="Times New Roman"/>
                <a:sym typeface="Times New Roman"/>
              </a:rPr>
              <a:t>Advantages of new algorithm:</a:t>
            </a:r>
            <a:endParaRPr sz="1800">
              <a:latin typeface="Times New Roman"/>
              <a:ea typeface="Times New Roman"/>
              <a:cs typeface="Times New Roman"/>
              <a:sym typeface="Times New Roman"/>
            </a:endParaRPr>
          </a:p>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Ability to expand to more sophisticated machine learning classifiers</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Possibility of detecting seizures that have small motions</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Easier to perform training and verification</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Easier for future open source developers to understand current algorithm</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Eliminates need for calibration step</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1800">
              <a:latin typeface="Times New Roman"/>
              <a:ea typeface="Times New Roman"/>
              <a:cs typeface="Times New Roman"/>
              <a:sym typeface="Times New Roman"/>
            </a:endParaRPr>
          </a:p>
        </p:txBody>
      </p:sp>
      <p:sp>
        <p:nvSpPr>
          <p:cNvPr id="563" name="Google Shape;563;p51"/>
          <p:cNvSpPr txBox="1"/>
          <p:nvPr/>
        </p:nvSpPr>
        <p:spPr>
          <a:xfrm>
            <a:off x="332425" y="6268738"/>
            <a:ext cx="8457300" cy="3651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carefully weighed our options and chose the better design for detecting seizures</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pic>
        <p:nvPicPr>
          <p:cNvPr id="569" name="Google Shape;569;p52"/>
          <p:cNvPicPr preferRelativeResize="0"/>
          <p:nvPr/>
        </p:nvPicPr>
        <p:blipFill rotWithShape="1">
          <a:blip r:embed="rId3">
            <a:alphaModFix/>
          </a:blip>
          <a:srcRect b="0" l="0" r="0" t="0"/>
          <a:stretch/>
        </p:blipFill>
        <p:spPr>
          <a:xfrm>
            <a:off x="698675" y="3429000"/>
            <a:ext cx="8188374" cy="2900050"/>
          </a:xfrm>
          <a:prstGeom prst="rect">
            <a:avLst/>
          </a:prstGeom>
          <a:noFill/>
          <a:ln>
            <a:noFill/>
          </a:ln>
        </p:spPr>
      </p:pic>
      <p:sp>
        <p:nvSpPr>
          <p:cNvPr id="570" name="Google Shape;570;p52"/>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Image analysis software design comparison</a:t>
            </a:r>
            <a:endParaRPr>
              <a:latin typeface="Times New Roman"/>
              <a:ea typeface="Times New Roman"/>
              <a:cs typeface="Times New Roman"/>
              <a:sym typeface="Times New Roman"/>
            </a:endParaRPr>
          </a:p>
        </p:txBody>
      </p:sp>
      <p:sp>
        <p:nvSpPr>
          <p:cNvPr id="571" name="Google Shape;571;p52"/>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572" name="Google Shape;572;p52"/>
          <p:cNvSpPr txBox="1"/>
          <p:nvPr/>
        </p:nvSpPr>
        <p:spPr>
          <a:xfrm>
            <a:off x="332425" y="6268738"/>
            <a:ext cx="8457300" cy="3651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carefully weighed our options and chose the better design for detecting seizures</a:t>
            </a:r>
            <a:endParaRPr b="1" i="0" sz="1800" u="none" cap="none" strike="noStrike">
              <a:solidFill>
                <a:schemeClr val="dk1"/>
              </a:solidFill>
              <a:latin typeface="Times New Roman"/>
              <a:ea typeface="Times New Roman"/>
              <a:cs typeface="Times New Roman"/>
              <a:sym typeface="Times New Roman"/>
            </a:endParaRPr>
          </a:p>
        </p:txBody>
      </p:sp>
      <p:pic>
        <p:nvPicPr>
          <p:cNvPr id="573" name="Google Shape;573;p52"/>
          <p:cNvPicPr preferRelativeResize="0"/>
          <p:nvPr/>
        </p:nvPicPr>
        <p:blipFill rotWithShape="1">
          <a:blip r:embed="rId4">
            <a:alphaModFix/>
          </a:blip>
          <a:srcRect b="0" l="0" r="0" t="0"/>
          <a:stretch/>
        </p:blipFill>
        <p:spPr>
          <a:xfrm>
            <a:off x="1379550" y="1354900"/>
            <a:ext cx="6363050" cy="2202600"/>
          </a:xfrm>
          <a:prstGeom prst="rect">
            <a:avLst/>
          </a:prstGeom>
          <a:noFill/>
          <a:ln>
            <a:noFill/>
          </a:ln>
        </p:spPr>
      </p:pic>
      <p:sp>
        <p:nvSpPr>
          <p:cNvPr id="574" name="Google Shape;574;p52"/>
          <p:cNvSpPr txBox="1"/>
          <p:nvPr/>
        </p:nvSpPr>
        <p:spPr>
          <a:xfrm>
            <a:off x="96350" y="2007625"/>
            <a:ext cx="4625400" cy="53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3000" u="none" cap="none" strike="noStrike">
                <a:solidFill>
                  <a:schemeClr val="dk1"/>
                </a:solidFill>
                <a:latin typeface="Verdana"/>
                <a:ea typeface="Verdana"/>
                <a:cs typeface="Verdana"/>
                <a:sym typeface="Verdana"/>
              </a:rPr>
              <a:t>NEW</a:t>
            </a:r>
            <a:endParaRPr b="0" i="0" sz="30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Verdana"/>
              <a:ea typeface="Verdana"/>
              <a:cs typeface="Verdana"/>
              <a:sym typeface="Verdana"/>
            </a:endParaRPr>
          </a:p>
        </p:txBody>
      </p:sp>
      <p:sp>
        <p:nvSpPr>
          <p:cNvPr id="575" name="Google Shape;575;p52"/>
          <p:cNvSpPr txBox="1"/>
          <p:nvPr/>
        </p:nvSpPr>
        <p:spPr>
          <a:xfrm>
            <a:off x="0" y="4464775"/>
            <a:ext cx="4625400" cy="53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Verdana"/>
                <a:ea typeface="Verdana"/>
                <a:cs typeface="Verdana"/>
                <a:sym typeface="Verdana"/>
              </a:rPr>
              <a:t>OLD</a:t>
            </a:r>
            <a:endParaRPr b="0" i="0" sz="30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6"/>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1.2 System Block Diagram</a:t>
            </a:r>
            <a:endParaRPr>
              <a:latin typeface="Times New Roman"/>
              <a:ea typeface="Times New Roman"/>
              <a:cs typeface="Times New Roman"/>
              <a:sym typeface="Times New Roman"/>
            </a:endParaRPr>
          </a:p>
        </p:txBody>
      </p:sp>
      <p:sp>
        <p:nvSpPr>
          <p:cNvPr id="115" name="Google Shape;115;p6"/>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16" name="Google Shape;116;p6"/>
          <p:cNvSpPr txBox="1"/>
          <p:nvPr/>
        </p:nvSpPr>
        <p:spPr>
          <a:xfrm>
            <a:off x="714925" y="5853201"/>
            <a:ext cx="7692300" cy="6768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interaction between the different components of the SDNS.</a:t>
            </a:r>
            <a:endParaRPr b="1" i="0" sz="1800" u="none" cap="none" strike="noStrike">
              <a:solidFill>
                <a:schemeClr val="dk1"/>
              </a:solidFill>
              <a:latin typeface="Times New Roman"/>
              <a:ea typeface="Times New Roman"/>
              <a:cs typeface="Times New Roman"/>
              <a:sym typeface="Times New Roman"/>
            </a:endParaRPr>
          </a:p>
        </p:txBody>
      </p:sp>
      <p:pic>
        <p:nvPicPr>
          <p:cNvPr id="117" name="Google Shape;117;p6"/>
          <p:cNvPicPr preferRelativeResize="0"/>
          <p:nvPr/>
        </p:nvPicPr>
        <p:blipFill rotWithShape="1">
          <a:blip r:embed="rId3">
            <a:alphaModFix/>
          </a:blip>
          <a:srcRect b="0" l="0" r="0" t="0"/>
          <a:stretch/>
        </p:blipFill>
        <p:spPr>
          <a:xfrm>
            <a:off x="1017775" y="1765238"/>
            <a:ext cx="7086600" cy="33275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7"/>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1.3 End Item ConOps</a:t>
            </a:r>
            <a:endParaRPr>
              <a:latin typeface="Times New Roman"/>
              <a:ea typeface="Times New Roman"/>
              <a:cs typeface="Times New Roman"/>
              <a:sym typeface="Times New Roman"/>
            </a:endParaRPr>
          </a:p>
        </p:txBody>
      </p:sp>
      <p:sp>
        <p:nvSpPr>
          <p:cNvPr id="124" name="Google Shape;124;p7"/>
          <p:cNvSpPr txBox="1"/>
          <p:nvPr>
            <p:ph idx="1" type="body"/>
          </p:nvPr>
        </p:nvSpPr>
        <p:spPr>
          <a:xfrm>
            <a:off x="554273" y="1426103"/>
            <a:ext cx="8228100" cy="5027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Open source: O</a:t>
            </a:r>
            <a:r>
              <a:rPr lang="en-US" sz="1800">
                <a:latin typeface="Times New Roman"/>
                <a:ea typeface="Times New Roman"/>
                <a:cs typeface="Times New Roman"/>
                <a:sym typeface="Times New Roman"/>
              </a:rPr>
              <a:t>ur system is meant to be utilized by the community, in which users can download the software for free, purchase the hardware, and monitor patients who have epilepsy.</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0"/>
              </a:spcAft>
              <a:buSzPts val="1800"/>
              <a:buFont typeface="Times New Roman"/>
              <a:buChar char="•"/>
            </a:pPr>
            <a:r>
              <a:rPr lang="en-US" sz="1800">
                <a:latin typeface="Times New Roman"/>
                <a:ea typeface="Times New Roman"/>
                <a:cs typeface="Times New Roman"/>
                <a:sym typeface="Times New Roman"/>
              </a:rPr>
              <a:t>However, an alternative use is proposed, where the open source community can further improve the system. Developers could improve the algorithms and users could provide additional training data so that the system can continue to grow and benefit the epilepsy community.</a:t>
            </a:r>
            <a:endParaRPr sz="1800">
              <a:latin typeface="Times New Roman"/>
              <a:ea typeface="Times New Roman"/>
              <a:cs typeface="Times New Roman"/>
              <a:sym typeface="Times New Roman"/>
            </a:endParaRPr>
          </a:p>
          <a:p>
            <a:pPr indent="-342900" lvl="0" marL="457200" rtl="0" algn="l">
              <a:lnSpc>
                <a:spcPct val="100000"/>
              </a:lnSpc>
              <a:spcBef>
                <a:spcPts val="1000"/>
              </a:spcBef>
              <a:spcAft>
                <a:spcPts val="1000"/>
              </a:spcAft>
              <a:buSzPts val="1800"/>
              <a:buFont typeface="Times New Roman"/>
              <a:buChar char="•"/>
            </a:pPr>
            <a:r>
              <a:rPr lang="en-US" sz="1800">
                <a:latin typeface="Times New Roman"/>
                <a:ea typeface="Times New Roman"/>
                <a:cs typeface="Times New Roman"/>
                <a:sym typeface="Times New Roman"/>
              </a:rPr>
              <a:t>This information can be found in our End Item ConOps </a:t>
            </a:r>
            <a:r>
              <a:rPr b="1" lang="en-US" sz="1800">
                <a:latin typeface="Times New Roman"/>
                <a:ea typeface="Times New Roman"/>
                <a:cs typeface="Times New Roman"/>
                <a:sym typeface="Times New Roman"/>
              </a:rPr>
              <a:t>(101-ConOps-RevB-200303)</a:t>
            </a:r>
            <a:endParaRPr b="1" sz="1800">
              <a:latin typeface="Times New Roman"/>
              <a:ea typeface="Times New Roman"/>
              <a:cs typeface="Times New Roman"/>
              <a:sym typeface="Times New Roman"/>
            </a:endParaRPr>
          </a:p>
        </p:txBody>
      </p:sp>
      <p:sp>
        <p:nvSpPr>
          <p:cNvPr id="125" name="Google Shape;125;p7"/>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26" name="Google Shape;126;p7"/>
          <p:cNvSpPr txBox="1"/>
          <p:nvPr/>
        </p:nvSpPr>
        <p:spPr>
          <a:xfrm>
            <a:off x="714925" y="5853201"/>
            <a:ext cx="7692300" cy="6768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scope of the project, as well as the Use Cases of the final SDNS</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8"/>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2.0 Second Iteration Goals</a:t>
            </a:r>
            <a:endParaRPr sz="3600">
              <a:latin typeface="Times New Roman"/>
              <a:ea typeface="Times New Roman"/>
              <a:cs typeface="Times New Roman"/>
              <a:sym typeface="Times New Roman"/>
            </a:endParaRPr>
          </a:p>
        </p:txBody>
      </p:sp>
      <p:sp>
        <p:nvSpPr>
          <p:cNvPr id="133" name="Google Shape;133;p8"/>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9"/>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2.1 Goals for ISR</a:t>
            </a:r>
            <a:endParaRPr>
              <a:latin typeface="Times New Roman"/>
              <a:ea typeface="Times New Roman"/>
              <a:cs typeface="Times New Roman"/>
              <a:sym typeface="Times New Roman"/>
            </a:endParaRPr>
          </a:p>
        </p:txBody>
      </p:sp>
      <p:sp>
        <p:nvSpPr>
          <p:cNvPr id="140" name="Google Shape;140;p9"/>
          <p:cNvSpPr txBox="1"/>
          <p:nvPr>
            <p:ph idx="1" type="body"/>
          </p:nvPr>
        </p:nvSpPr>
        <p:spPr>
          <a:xfrm>
            <a:off x="553423" y="1288128"/>
            <a:ext cx="8228100" cy="50277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560"/>
              </a:spcBef>
              <a:spcAft>
                <a:spcPts val="0"/>
              </a:spcAft>
              <a:buSzPts val="2000"/>
              <a:buFont typeface="Times New Roman"/>
              <a:buChar char="•"/>
            </a:pPr>
            <a:r>
              <a:rPr lang="en-US" sz="2000">
                <a:latin typeface="Times New Roman"/>
                <a:ea typeface="Times New Roman"/>
                <a:cs typeface="Times New Roman"/>
                <a:sym typeface="Times New Roman"/>
              </a:rPr>
              <a:t>For CDR, we verified the following system and subsystem requirements:</a:t>
            </a:r>
            <a:endParaRPr sz="2000">
              <a:latin typeface="Times New Roman"/>
              <a:ea typeface="Times New Roman"/>
              <a:cs typeface="Times New Roman"/>
              <a:sym typeface="Times New Roman"/>
            </a:endParaRPr>
          </a:p>
          <a:p>
            <a:pPr indent="-355600" lvl="1" marL="914400" rtl="0" algn="l">
              <a:lnSpc>
                <a:spcPct val="10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SR 1.1 (Capture and save images): Verified completely (CT)</a:t>
            </a:r>
            <a:endParaRPr sz="2000">
              <a:latin typeface="Times New Roman"/>
              <a:ea typeface="Times New Roman"/>
              <a:cs typeface="Times New Roman"/>
              <a:sym typeface="Times New Roman"/>
            </a:endParaRPr>
          </a:p>
          <a:p>
            <a:pPr indent="-355600" lvl="1" marL="914400" rtl="0" algn="l">
              <a:lnSpc>
                <a:spcPct val="10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SR 1.2 (Process images in real-time): Partially verified (R)</a:t>
            </a:r>
            <a:endParaRPr sz="2000">
              <a:latin typeface="Times New Roman"/>
              <a:ea typeface="Times New Roman"/>
              <a:cs typeface="Times New Roman"/>
              <a:sym typeface="Times New Roman"/>
            </a:endParaRPr>
          </a:p>
          <a:p>
            <a:pPr indent="-355600" lvl="2" marL="1371600" rtl="0" algn="l">
              <a:lnSpc>
                <a:spcPct val="100000"/>
              </a:lnSpc>
              <a:spcBef>
                <a:spcPts val="0"/>
              </a:spcBef>
              <a:spcAft>
                <a:spcPts val="0"/>
              </a:spcAft>
              <a:buSzPts val="2000"/>
              <a:buFont typeface="Times New Roman"/>
              <a:buChar char="•"/>
            </a:pPr>
            <a:r>
              <a:rPr lang="en-US">
                <a:latin typeface="Times New Roman"/>
                <a:ea typeface="Times New Roman"/>
                <a:cs typeface="Times New Roman"/>
                <a:sym typeface="Times New Roman"/>
              </a:rPr>
              <a:t>SSR 1.2.1 (process motion detection in real time): Verified</a:t>
            </a:r>
            <a:endParaRPr>
              <a:latin typeface="Times New Roman"/>
              <a:ea typeface="Times New Roman"/>
              <a:cs typeface="Times New Roman"/>
              <a:sym typeface="Times New Roman"/>
            </a:endParaRPr>
          </a:p>
          <a:p>
            <a:pPr indent="-355600" lvl="1" marL="914400" rtl="0" algn="l">
              <a:lnSpc>
                <a:spcPct val="10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SR 1.3 (Accuracy of SDNS): Partially verified (CT)</a:t>
            </a:r>
            <a:endParaRPr sz="2000">
              <a:latin typeface="Times New Roman"/>
              <a:ea typeface="Times New Roman"/>
              <a:cs typeface="Times New Roman"/>
              <a:sym typeface="Times New Roman"/>
            </a:endParaRPr>
          </a:p>
          <a:p>
            <a:pPr indent="-355600" lvl="2" marL="1371600" rtl="0" algn="l">
              <a:lnSpc>
                <a:spcPct val="100000"/>
              </a:lnSpc>
              <a:spcBef>
                <a:spcPts val="0"/>
              </a:spcBef>
              <a:spcAft>
                <a:spcPts val="0"/>
              </a:spcAft>
              <a:buSzPts val="2000"/>
              <a:buFont typeface="Times New Roman"/>
              <a:buChar char="•"/>
            </a:pPr>
            <a:r>
              <a:rPr lang="en-US">
                <a:latin typeface="Times New Roman"/>
                <a:ea typeface="Times New Roman"/>
                <a:cs typeface="Times New Roman"/>
                <a:sym typeface="Times New Roman"/>
              </a:rPr>
              <a:t>SSR 1.3.1 (Motion detection accuracy): Verified</a:t>
            </a:r>
            <a:endParaRPr>
              <a:latin typeface="Times New Roman"/>
              <a:ea typeface="Times New Roman"/>
              <a:cs typeface="Times New Roman"/>
              <a:sym typeface="Times New Roman"/>
            </a:endParaRPr>
          </a:p>
          <a:p>
            <a:pPr indent="-355600" lvl="2" marL="1371600" rtl="0" algn="l">
              <a:lnSpc>
                <a:spcPct val="100000"/>
              </a:lnSpc>
              <a:spcBef>
                <a:spcPts val="0"/>
              </a:spcBef>
              <a:spcAft>
                <a:spcPts val="0"/>
              </a:spcAft>
              <a:buSzPts val="2000"/>
              <a:buFont typeface="Times New Roman"/>
              <a:buChar char="•"/>
            </a:pPr>
            <a:r>
              <a:rPr lang="en-US">
                <a:latin typeface="Times New Roman"/>
                <a:ea typeface="Times New Roman"/>
                <a:cs typeface="Times New Roman"/>
                <a:sym typeface="Times New Roman"/>
              </a:rPr>
              <a:t>SSR 1.3.2 (Motion through bed sheet): Verified</a:t>
            </a:r>
            <a:endParaRPr>
              <a:latin typeface="Times New Roman"/>
              <a:ea typeface="Times New Roman"/>
              <a:cs typeface="Times New Roman"/>
              <a:sym typeface="Times New Roman"/>
            </a:endParaRPr>
          </a:p>
          <a:p>
            <a:pPr indent="-355600" lvl="1" marL="914400" rtl="0" algn="l">
              <a:lnSpc>
                <a:spcPct val="100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SR 1.5 (Operation in desired conditions): Verified (CT)</a:t>
            </a:r>
            <a:endParaRPr sz="2000">
              <a:latin typeface="Times New Roman"/>
              <a:ea typeface="Times New Roman"/>
              <a:cs typeface="Times New Roman"/>
              <a:sym typeface="Times New Roman"/>
            </a:endParaRPr>
          </a:p>
        </p:txBody>
      </p:sp>
      <p:sp>
        <p:nvSpPr>
          <p:cNvPr id="141" name="Google Shape;141;p9"/>
          <p:cNvSpPr txBox="1"/>
          <p:nvPr>
            <p:ph idx="12" type="sldNum"/>
          </p:nvPr>
        </p:nvSpPr>
        <p:spPr>
          <a:xfrm>
            <a:off x="4361576" y="6585619"/>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42" name="Google Shape;142;p9"/>
          <p:cNvSpPr txBox="1"/>
          <p:nvPr/>
        </p:nvSpPr>
        <p:spPr>
          <a:xfrm>
            <a:off x="714925" y="5700800"/>
            <a:ext cx="7692300" cy="8847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have a clear understanding of what our goals were for this review in terms of system requirement prioritization, risk mitigation and critical technology</a:t>
            </a:r>
            <a:endParaRPr b="1" i="0" sz="1800" u="none" cap="none" strike="noStrike">
              <a:solidFill>
                <a:schemeClr val="dk1"/>
              </a:solidFill>
              <a:latin typeface="Times New Roman"/>
              <a:ea typeface="Times New Roman"/>
              <a:cs typeface="Times New Roman"/>
              <a:sym typeface="Times New Roman"/>
            </a:endParaRPr>
          </a:p>
        </p:txBody>
      </p:sp>
      <p:sp>
        <p:nvSpPr>
          <p:cNvPr id="143" name="Google Shape;143;p9"/>
          <p:cNvSpPr txBox="1"/>
          <p:nvPr>
            <p:ph idx="1" type="body"/>
          </p:nvPr>
        </p:nvSpPr>
        <p:spPr>
          <a:xfrm>
            <a:off x="6342000" y="4633725"/>
            <a:ext cx="2802000" cy="100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None/>
            </a:pPr>
            <a:r>
              <a:rPr lang="en-US" sz="2000">
                <a:latin typeface="Times New Roman"/>
                <a:ea typeface="Times New Roman"/>
                <a:cs typeface="Times New Roman"/>
                <a:sym typeface="Times New Roman"/>
              </a:rPr>
              <a:t>CT:	Critical Technology</a:t>
            </a:r>
            <a:endParaRPr sz="20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rPr lang="en-US" sz="2000">
                <a:latin typeface="Times New Roman"/>
                <a:ea typeface="Times New Roman"/>
                <a:cs typeface="Times New Roman"/>
                <a:sym typeface="Times New Roman"/>
              </a:rPr>
              <a:t>R:	Risk</a:t>
            </a:r>
            <a:endParaRPr sz="20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498 Engrg 2015">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2010-08-23T23:54:43Z</dcterms:created>
  <dc:creator>Ara Arabyan</dc:creator>
</cp:coreProperties>
</file>